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omments/comment1.xml" ContentType="application/vnd.openxmlformats-officedocument.presentationml.comments+xml"/>
  <Override PartName="/ppt/media/image10.jpg" ContentType="image/jpg"/>
  <Override PartName="/ppt/media/image11.jpg" ContentType="image/jpg"/>
  <Override PartName="/ppt/media/image12.jpg" ContentType="image/jpg"/>
  <Override PartName="/ppt/media/image13.jpg" ContentType="image/jpg"/>
  <Override PartName="/ppt/media/image14.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2">
  <p:sldMasterIdLst>
    <p:sldMasterId id="2147483660" r:id="rId1"/>
  </p:sldMasterIdLst>
  <p:notesMasterIdLst>
    <p:notesMasterId r:id="rId17"/>
  </p:notesMasterIdLst>
  <p:handoutMasterIdLst>
    <p:handoutMasterId r:id="rId18"/>
  </p:handoutMasterIdLst>
  <p:sldIdLst>
    <p:sldId id="256" r:id="rId2"/>
    <p:sldId id="361" r:id="rId3"/>
    <p:sldId id="363" r:id="rId4"/>
    <p:sldId id="365" r:id="rId5"/>
    <p:sldId id="368" r:id="rId6"/>
    <p:sldId id="371" r:id="rId7"/>
    <p:sldId id="372" r:id="rId8"/>
    <p:sldId id="379" r:id="rId9"/>
    <p:sldId id="377" r:id="rId10"/>
    <p:sldId id="373" r:id="rId11"/>
    <p:sldId id="374" r:id="rId12"/>
    <p:sldId id="375" r:id="rId13"/>
    <p:sldId id="381" r:id="rId14"/>
    <p:sldId id="383" r:id="rId15"/>
    <p:sldId id="367" r:id="rId16"/>
  </p:sldIdLst>
  <p:sldSz cx="12192000" cy="6858000"/>
  <p:notesSz cx="9236075" cy="6950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3792" userDrawn="1">
          <p15:clr>
            <a:srgbClr val="C35EA4"/>
          </p15:clr>
        </p15:guide>
        <p15:guide id="4" pos="240" userDrawn="1">
          <p15:clr>
            <a:srgbClr val="A4A3A4"/>
          </p15:clr>
        </p15:guide>
        <p15:guide id="9" pos="7392" userDrawn="1">
          <p15:clr>
            <a:srgbClr val="C35EA4"/>
          </p15:clr>
        </p15:guide>
        <p15:guide id="10" orient="horz" pos="264" userDrawn="1">
          <p15:clr>
            <a:srgbClr val="C35EA4"/>
          </p15:clr>
        </p15:guide>
        <p15:guide id="11" orient="horz" pos="120" userDrawn="1">
          <p15:clr>
            <a:srgbClr val="9FCC3B"/>
          </p15:clr>
        </p15:guide>
        <p15:guide id="12" orient="horz" pos="1152" userDrawn="1">
          <p15:clr>
            <a:srgbClr val="C35EA4"/>
          </p15:clr>
        </p15:guide>
        <p15:guide id="16" pos="7296" userDrawn="1">
          <p15:clr>
            <a:srgbClr val="000000"/>
          </p15:clr>
        </p15:guide>
        <p15:guide id="20" pos="384" userDrawn="1">
          <p15:clr>
            <a:srgbClr val="000000"/>
          </p15:clr>
        </p15:guide>
        <p15:guide id="21" orient="horz" pos="4032" userDrawn="1">
          <p15:clr>
            <a:srgbClr val="A4A3A4"/>
          </p15:clr>
        </p15:guide>
        <p15:guide id="22" pos="4200" userDrawn="1">
          <p15:clr>
            <a:srgbClr val="9FCC3B"/>
          </p15:clr>
        </p15:guide>
        <p15:guide id="23" pos="4080" userDrawn="1">
          <p15:clr>
            <a:srgbClr val="C35EA4"/>
          </p15:clr>
        </p15:guide>
        <p15:guide id="24" orient="horz" pos="4008" userDrawn="1">
          <p15:clr>
            <a:srgbClr val="9FCC3B"/>
          </p15:clr>
        </p15:guide>
        <p15:guide id="25" pos="7440" userDrawn="1">
          <p15:clr>
            <a:srgbClr val="000000"/>
          </p15:clr>
        </p15:guide>
        <p15:guide id="26" orient="horz" pos="360" userDrawn="1">
          <p15:clr>
            <a:srgbClr val="000000"/>
          </p15:clr>
        </p15:guide>
        <p15:guide id="27" orient="horz" pos="2496" userDrawn="1">
          <p15:clr>
            <a:srgbClr val="000000"/>
          </p15:clr>
        </p15:guide>
        <p15:guide id="28" pos="4608" userDrawn="1">
          <p15:clr>
            <a:srgbClr val="000000"/>
          </p15:clr>
        </p15:guide>
        <p15:guide id="29" orient="horz" pos="2448" userDrawn="1">
          <p15:clr>
            <a:srgbClr val="000000"/>
          </p15:clr>
        </p15:guide>
        <p15:guide id="30" pos="1632" userDrawn="1">
          <p15:clr>
            <a:srgbClr val="000000"/>
          </p15:clr>
        </p15:guide>
        <p15:guide id="31" orient="horz" pos="254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Farmer, Lee" initials="FL" lastIdx="1" clrIdx="6">
    <p:extLst>
      <p:ext uri="{19B8F6BF-5375-455C-9EA6-DF929625EA0E}">
        <p15:presenceInfo xmlns:p15="http://schemas.microsoft.com/office/powerpoint/2012/main" userId="S-1-5-21-2045133064-1094011550-2132503166-112543" providerId="AD"/>
      </p:ext>
    </p:extLst>
  </p:cmAuthor>
  <p:cmAuthor id="1" name="Alexis Morris" initials="AM" lastIdx="23" clrIdx="0"/>
  <p:cmAuthor id="8" name="Tsepas, Joyce" initials="TJ" lastIdx="13" clrIdx="7">
    <p:extLst>
      <p:ext uri="{19B8F6BF-5375-455C-9EA6-DF929625EA0E}">
        <p15:presenceInfo xmlns:p15="http://schemas.microsoft.com/office/powerpoint/2012/main" userId="S-1-5-21-2045133064-1094011550-2132503166-111975" providerId="AD"/>
      </p:ext>
    </p:extLst>
  </p:cmAuthor>
  <p:cmAuthor id="2" name="Michele Lockhart" initials="ML" lastIdx="3" clrIdx="1"/>
  <p:cmAuthor id="9" name="Davies, Doug" initials="DD" lastIdx="4" clrIdx="8">
    <p:extLst>
      <p:ext uri="{19B8F6BF-5375-455C-9EA6-DF929625EA0E}">
        <p15:presenceInfo xmlns:p15="http://schemas.microsoft.com/office/powerpoint/2012/main" userId="S-1-5-21-2045133064-1094011550-2132503166-112565" providerId="AD"/>
      </p:ext>
    </p:extLst>
  </p:cmAuthor>
  <p:cmAuthor id="3" name="Jose Bustamante" initials="JB" lastIdx="0" clrIdx="2">
    <p:extLst>
      <p:ext uri="{19B8F6BF-5375-455C-9EA6-DF929625EA0E}">
        <p15:presenceInfo xmlns:p15="http://schemas.microsoft.com/office/powerpoint/2012/main" userId="S-1-5-21-1484756996-1896453303-167841082-1761" providerId="AD"/>
      </p:ext>
    </p:extLst>
  </p:cmAuthor>
  <p:cmAuthor id="10" name="Davies, Doug" initials="DD [2]" lastIdx="1" clrIdx="9">
    <p:extLst>
      <p:ext uri="{19B8F6BF-5375-455C-9EA6-DF929625EA0E}">
        <p15:presenceInfo xmlns:p15="http://schemas.microsoft.com/office/powerpoint/2012/main" userId="S::dougdavies@vhb.com::b04aa1a0-aa13-4403-ad31-264ff0699464" providerId="AD"/>
      </p:ext>
    </p:extLst>
  </p:cmAuthor>
  <p:cmAuthor id="4" name="Aviles, Maria de la Paz [USA]" initials="AMdlP[" lastIdx="19" clrIdx="3"/>
  <p:cmAuthor id="5" name="USDOT_User" initials="U" lastIdx="21" clrIdx="4"/>
  <p:cmAuthor id="6" name="Murphy, Amanda (FRA)" initials="MA(" lastIdx="16" clrIdx="5">
    <p:extLst>
      <p:ext uri="{19B8F6BF-5375-455C-9EA6-DF929625EA0E}">
        <p15:presenceInfo xmlns:p15="http://schemas.microsoft.com/office/powerpoint/2012/main" userId="S-1-5-21-982035342-1880134254-310265210-5682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292F"/>
    <a:srgbClr val="CD2A2F"/>
    <a:srgbClr val="2B3890"/>
    <a:srgbClr val="D6D6D6"/>
    <a:srgbClr val="F32837"/>
    <a:srgbClr val="CB2A2F"/>
    <a:srgbClr val="CD2A2D"/>
    <a:srgbClr val="003300"/>
    <a:srgbClr val="F7F7F7"/>
    <a:srgbClr val="FFE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67" autoAdjust="0"/>
    <p:restoredTop sz="85430" autoAdjust="0"/>
  </p:normalViewPr>
  <p:slideViewPr>
    <p:cSldViewPr snapToGrid="0" snapToObjects="1">
      <p:cViewPr varScale="1">
        <p:scale>
          <a:sx n="114" d="100"/>
          <a:sy n="114" d="100"/>
        </p:scale>
        <p:origin x="752" y="168"/>
      </p:cViewPr>
      <p:guideLst>
        <p:guide orient="horz" pos="3792"/>
        <p:guide pos="240"/>
        <p:guide pos="7392"/>
        <p:guide orient="horz" pos="264"/>
        <p:guide orient="horz" pos="120"/>
        <p:guide orient="horz" pos="1152"/>
        <p:guide pos="7296"/>
        <p:guide pos="384"/>
        <p:guide orient="horz" pos="4032"/>
        <p:guide pos="4200"/>
        <p:guide pos="4080"/>
        <p:guide orient="horz" pos="4008"/>
        <p:guide pos="7440"/>
        <p:guide orient="horz" pos="360"/>
        <p:guide orient="horz" pos="2496"/>
        <p:guide pos="4608"/>
        <p:guide orient="horz" pos="2448"/>
        <p:guide pos="1632"/>
        <p:guide orient="horz" pos="2544"/>
      </p:guideLst>
    </p:cSldViewPr>
  </p:slideViewPr>
  <p:outlineViewPr>
    <p:cViewPr>
      <p:scale>
        <a:sx n="33" d="100"/>
        <a:sy n="33" d="100"/>
      </p:scale>
      <p:origin x="0" y="-849"/>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83" d="100"/>
          <a:sy n="83" d="100"/>
        </p:scale>
        <p:origin x="317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Age</a:t>
            </a:r>
          </a:p>
        </c:rich>
      </c:tx>
      <c:layout>
        <c:manualLayout>
          <c:xMode val="edge"/>
          <c:yMode val="edge"/>
          <c:x val="0.43702657884327972"/>
          <c:y val="9.009009009009008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Age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EB6-46F6-91B3-A9068CC9FB6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EB6-46F6-91B3-A9068CC9FB6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EB6-46F6-91B3-A9068CC9FB6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EB6-46F6-91B3-A9068CC9FB6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EB6-46F6-91B3-A9068CC9FB6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EB6-46F6-91B3-A9068CC9FB6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10000"/>
                        <a:lumOff val="90000"/>
                      </a:schemeClr>
                    </a:solidFill>
                    <a:latin typeface="+mn-lt"/>
                    <a:ea typeface="+mn-ea"/>
                    <a:cs typeface="+mn-cs"/>
                  </a:defRPr>
                </a:pPr>
                <a:endParaRPr lang="en-US"/>
              </a:p>
            </c:txPr>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18-24</c:v>
                </c:pt>
                <c:pt idx="1">
                  <c:v>25-34</c:v>
                </c:pt>
                <c:pt idx="2">
                  <c:v>35-44</c:v>
                </c:pt>
                <c:pt idx="3">
                  <c:v>45-54</c:v>
                </c:pt>
                <c:pt idx="4">
                  <c:v>55-64</c:v>
                </c:pt>
                <c:pt idx="5">
                  <c:v>NA</c:v>
                </c:pt>
              </c:strCache>
            </c:strRef>
          </c:cat>
          <c:val>
            <c:numRef>
              <c:f>Sheet1!$B$2:$B$7</c:f>
              <c:numCache>
                <c:formatCode>General</c:formatCode>
                <c:ptCount val="6"/>
                <c:pt idx="0">
                  <c:v>1</c:v>
                </c:pt>
                <c:pt idx="1">
                  <c:v>6</c:v>
                </c:pt>
                <c:pt idx="2">
                  <c:v>1</c:v>
                </c:pt>
                <c:pt idx="3">
                  <c:v>1</c:v>
                </c:pt>
                <c:pt idx="4">
                  <c:v>1</c:v>
                </c:pt>
                <c:pt idx="5">
                  <c:v>1</c:v>
                </c:pt>
              </c:numCache>
            </c:numRef>
          </c:val>
          <c:extLst>
            <c:ext xmlns:c16="http://schemas.microsoft.com/office/drawing/2014/chart" uri="{C3380CC4-5D6E-409C-BE32-E72D297353CC}">
              <c16:uniqueId val="{00000000-D2FF-479E-B4B1-742118FA50D1}"/>
            </c:ext>
          </c:extLst>
        </c:ser>
        <c:dLbls>
          <c:showLegendKey val="0"/>
          <c:showVal val="0"/>
          <c:showCatName val="0"/>
          <c:showSerName val="0"/>
          <c:showPercent val="1"/>
          <c:showBubbleSize val="0"/>
          <c:showLeaderLines val="1"/>
        </c:dLbls>
        <c:firstSliceAng val="0"/>
      </c:pieChart>
      <c:spPr>
        <a:noFill/>
        <a:ln>
          <a:noFill/>
        </a:ln>
        <a:effectLst/>
      </c:spPr>
    </c:plotArea>
    <c:legend>
      <c:legendPos val="l"/>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0171269285732869"/>
          <c:y val="9.009009009009008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Wards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CCD-4ED8-B583-2AD041C8C61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CCD-4ED8-B583-2AD041C8C61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CCD-4ED8-B583-2AD041C8C61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CCD-4ED8-B583-2AD041C8C61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CCD-4ED8-B583-2AD041C8C61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CCD-4ED8-B583-2AD041C8C61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ECCD-4ED8-B583-2AD041C8C611}"/>
              </c:ext>
            </c:extLst>
          </c:dPt>
          <c:dLbls>
            <c:dLbl>
              <c:idx val="4"/>
              <c:layout>
                <c:manualLayout>
                  <c:x val="9.8952665105255203E-2"/>
                  <c:y val="-3.1609917003617788E-2"/>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ECCD-4ED8-B583-2AD041C8C61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10000"/>
                        <a:lumOff val="90000"/>
                      </a:schemeClr>
                    </a:solidFill>
                    <a:latin typeface="+mn-lt"/>
                    <a:ea typeface="+mn-ea"/>
                    <a:cs typeface="+mn-cs"/>
                  </a:defRPr>
                </a:pPr>
                <a:endParaRPr lang="en-US"/>
              </a:p>
            </c:txPr>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Ward 1</c:v>
                </c:pt>
                <c:pt idx="1">
                  <c:v>Ward 2</c:v>
                </c:pt>
                <c:pt idx="2">
                  <c:v>Ward 3</c:v>
                </c:pt>
                <c:pt idx="3">
                  <c:v>Ward 4</c:v>
                </c:pt>
                <c:pt idx="4">
                  <c:v>Ward 5</c:v>
                </c:pt>
                <c:pt idx="5">
                  <c:v>Ward 6</c:v>
                </c:pt>
                <c:pt idx="6">
                  <c:v>NA</c:v>
                </c:pt>
              </c:strCache>
            </c:strRef>
          </c:cat>
          <c:val>
            <c:numRef>
              <c:f>Sheet1!$B$2:$B$8</c:f>
              <c:numCache>
                <c:formatCode>0</c:formatCode>
                <c:ptCount val="7"/>
                <c:pt idx="0">
                  <c:v>1</c:v>
                </c:pt>
                <c:pt idx="1">
                  <c:v>4</c:v>
                </c:pt>
                <c:pt idx="2">
                  <c:v>1</c:v>
                </c:pt>
                <c:pt idx="3">
                  <c:v>2</c:v>
                </c:pt>
                <c:pt idx="4">
                  <c:v>1</c:v>
                </c:pt>
                <c:pt idx="5">
                  <c:v>1</c:v>
                </c:pt>
                <c:pt idx="6">
                  <c:v>2</c:v>
                </c:pt>
              </c:numCache>
            </c:numRef>
          </c:val>
          <c:extLst>
            <c:ext xmlns:c16="http://schemas.microsoft.com/office/drawing/2014/chart" uri="{C3380CC4-5D6E-409C-BE32-E72D297353CC}">
              <c16:uniqueId val="{00000000-6554-45C5-AD36-BADB202FCBC7}"/>
            </c:ext>
          </c:extLst>
        </c:ser>
        <c:dLbls>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8671149422063422"/>
          <c:y val="9.009009009009008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Gender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1FB-4BD4-AFCA-60B125958F6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1FB-4BD4-AFCA-60B125958F6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1FB-4BD4-AFCA-60B125958F62}"/>
              </c:ext>
            </c:extLst>
          </c:dPt>
          <c:dLbls>
            <c:dLbl>
              <c:idx val="0"/>
              <c:layout>
                <c:manualLayout>
                  <c:x val="-0.1360115764763529"/>
                  <c:y val="3.381783358161311E-2"/>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01FB-4BD4-AFCA-60B125958F62}"/>
                </c:ext>
              </c:extLst>
            </c:dLbl>
            <c:dLbl>
              <c:idx val="1"/>
              <c:layout>
                <c:manualLayout>
                  <c:x val="0.13900872986752652"/>
                  <c:y val="-7.9380364616585083E-2"/>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01FB-4BD4-AFCA-60B125958F6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10000"/>
                        <a:lumOff val="90000"/>
                      </a:schemeClr>
                    </a:solidFill>
                    <a:latin typeface="+mn-lt"/>
                    <a:ea typeface="+mn-ea"/>
                    <a:cs typeface="+mn-cs"/>
                  </a:defRPr>
                </a:pPr>
                <a:endParaRPr lang="en-US"/>
              </a:p>
            </c:txPr>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Female</c:v>
                </c:pt>
                <c:pt idx="1">
                  <c:v>Male</c:v>
                </c:pt>
                <c:pt idx="2">
                  <c:v>NA</c:v>
                </c:pt>
              </c:strCache>
            </c:strRef>
          </c:cat>
          <c:val>
            <c:numRef>
              <c:f>Sheet1!$B$2:$B$4</c:f>
              <c:numCache>
                <c:formatCode>General</c:formatCode>
                <c:ptCount val="3"/>
                <c:pt idx="0">
                  <c:v>5</c:v>
                </c:pt>
                <c:pt idx="1">
                  <c:v>6</c:v>
                </c:pt>
                <c:pt idx="2">
                  <c:v>1</c:v>
                </c:pt>
              </c:numCache>
            </c:numRef>
          </c:val>
          <c:extLst>
            <c:ext xmlns:c16="http://schemas.microsoft.com/office/drawing/2014/chart" uri="{C3380CC4-5D6E-409C-BE32-E72D297353CC}">
              <c16:uniqueId val="{00000006-01FB-4BD4-AFCA-60B125958F62}"/>
            </c:ext>
          </c:extLst>
        </c:ser>
        <c:dLbls>
          <c:showLegendKey val="0"/>
          <c:showVal val="0"/>
          <c:showCatName val="0"/>
          <c:showSerName val="0"/>
          <c:showPercent val="1"/>
          <c:showBubbleSize val="0"/>
          <c:showLeaderLines val="1"/>
        </c:dLbls>
        <c:firstSliceAng val="0"/>
      </c:pieChart>
      <c:spPr>
        <a:noFill/>
        <a:ln>
          <a:noFill/>
        </a:ln>
        <a:effectLst/>
      </c:spPr>
    </c:plotArea>
    <c:legend>
      <c:legendPos val="l"/>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2335965096557454"/>
          <c:y val="9.4594594594594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Race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E91-41CA-B96C-B9475B09A00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E91-41CA-B96C-B9475B09A00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E91-41CA-B96C-B9475B09A00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E91-41CA-B96C-B9475B09A00C}"/>
              </c:ext>
            </c:extLst>
          </c:dPt>
          <c:dLbls>
            <c:dLbl>
              <c:idx val="1"/>
              <c:layout>
                <c:manualLayout>
                  <c:x val="9.4076289647542319E-2"/>
                  <c:y val="-0.10610413563169468"/>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2E91-41CA-B96C-B9475B09A00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10000"/>
                        <a:lumOff val="90000"/>
                      </a:schemeClr>
                    </a:solidFill>
                    <a:latin typeface="+mn-lt"/>
                    <a:ea typeface="+mn-ea"/>
                    <a:cs typeface="+mn-cs"/>
                  </a:defRPr>
                </a:pPr>
                <a:endParaRPr lang="en-US"/>
              </a:p>
            </c:txPr>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Caucasian</c:v>
                </c:pt>
                <c:pt idx="1">
                  <c:v>African American</c:v>
                </c:pt>
                <c:pt idx="2">
                  <c:v>Hispanic</c:v>
                </c:pt>
                <c:pt idx="3">
                  <c:v>NA</c:v>
                </c:pt>
              </c:strCache>
            </c:strRef>
          </c:cat>
          <c:val>
            <c:numRef>
              <c:f>Sheet1!$B$2:$B$5</c:f>
              <c:numCache>
                <c:formatCode>General</c:formatCode>
                <c:ptCount val="4"/>
                <c:pt idx="0">
                  <c:v>8</c:v>
                </c:pt>
                <c:pt idx="1">
                  <c:v>1</c:v>
                </c:pt>
                <c:pt idx="2">
                  <c:v>2</c:v>
                </c:pt>
                <c:pt idx="3">
                  <c:v>2</c:v>
                </c:pt>
              </c:numCache>
            </c:numRef>
          </c:val>
          <c:extLst>
            <c:ext xmlns:c16="http://schemas.microsoft.com/office/drawing/2014/chart" uri="{C3380CC4-5D6E-409C-BE32-E72D297353CC}">
              <c16:uniqueId val="{00000008-2E91-41CA-B96C-B9475B09A00C}"/>
            </c:ext>
          </c:extLst>
        </c:ser>
        <c:dLbls>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0" dt="2019-07-24T16:57:05.905" idx="1">
    <p:pos x="10" y="10"/>
    <p:text>Include actual numbers - there were only 12 so percentages arent really helpful alone. 9% equals one person.</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03136" cy="348928"/>
          </a:xfrm>
          <a:prstGeom prst="rect">
            <a:avLst/>
          </a:prstGeom>
        </p:spPr>
        <p:txBody>
          <a:bodyPr vert="horz" lIns="90763" tIns="45382" rIns="90763" bIns="45382" rtlCol="0"/>
          <a:lstStyle>
            <a:lvl1pPr algn="l">
              <a:defRPr sz="1200"/>
            </a:lvl1pPr>
          </a:lstStyle>
          <a:p>
            <a:endParaRPr lang="en-US" dirty="0"/>
          </a:p>
        </p:txBody>
      </p:sp>
      <p:sp>
        <p:nvSpPr>
          <p:cNvPr id="3" name="Date Placeholder 2"/>
          <p:cNvSpPr>
            <a:spLocks noGrp="1"/>
          </p:cNvSpPr>
          <p:nvPr>
            <p:ph type="dt" sz="quarter" idx="1"/>
          </p:nvPr>
        </p:nvSpPr>
        <p:spPr>
          <a:xfrm>
            <a:off x="5230849" y="1"/>
            <a:ext cx="4003136" cy="348928"/>
          </a:xfrm>
          <a:prstGeom prst="rect">
            <a:avLst/>
          </a:prstGeom>
        </p:spPr>
        <p:txBody>
          <a:bodyPr vert="horz" lIns="90763" tIns="45382" rIns="90763" bIns="45382" rtlCol="0"/>
          <a:lstStyle>
            <a:lvl1pPr algn="r">
              <a:defRPr sz="1200"/>
            </a:lvl1pPr>
          </a:lstStyle>
          <a:p>
            <a:fld id="{FA865A9A-5596-4983-9BEA-6D8D8B5A110F}" type="datetimeFigureOut">
              <a:rPr lang="en-US" smtClean="0"/>
              <a:t>7/26/19</a:t>
            </a:fld>
            <a:endParaRPr lang="en-US" dirty="0"/>
          </a:p>
        </p:txBody>
      </p:sp>
      <p:sp>
        <p:nvSpPr>
          <p:cNvPr id="4" name="Footer Placeholder 3"/>
          <p:cNvSpPr>
            <a:spLocks noGrp="1"/>
          </p:cNvSpPr>
          <p:nvPr>
            <p:ph type="ftr" sz="quarter" idx="2"/>
          </p:nvPr>
        </p:nvSpPr>
        <p:spPr>
          <a:xfrm>
            <a:off x="1" y="6601147"/>
            <a:ext cx="4003136" cy="348928"/>
          </a:xfrm>
          <a:prstGeom prst="rect">
            <a:avLst/>
          </a:prstGeom>
        </p:spPr>
        <p:txBody>
          <a:bodyPr vert="horz" lIns="90763" tIns="45382" rIns="90763" bIns="45382"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30849" y="6601147"/>
            <a:ext cx="4003136" cy="348928"/>
          </a:xfrm>
          <a:prstGeom prst="rect">
            <a:avLst/>
          </a:prstGeom>
        </p:spPr>
        <p:txBody>
          <a:bodyPr vert="horz" lIns="90763" tIns="45382" rIns="90763" bIns="45382" rtlCol="0" anchor="b"/>
          <a:lstStyle>
            <a:lvl1pPr algn="r">
              <a:defRPr sz="1200"/>
            </a:lvl1pPr>
          </a:lstStyle>
          <a:p>
            <a:fld id="{E434F865-5101-489E-8B22-D63AFF3038A5}" type="slidenum">
              <a:rPr lang="en-US" smtClean="0"/>
              <a:t>‹#›</a:t>
            </a:fld>
            <a:endParaRPr lang="en-US" dirty="0"/>
          </a:p>
        </p:txBody>
      </p:sp>
    </p:spTree>
    <p:extLst>
      <p:ext uri="{BB962C8B-B14F-4D97-AF65-F5344CB8AC3E}">
        <p14:creationId xmlns:p14="http://schemas.microsoft.com/office/powerpoint/2010/main" val="3693340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02299" cy="348710"/>
          </a:xfrm>
          <a:prstGeom prst="rect">
            <a:avLst/>
          </a:prstGeom>
        </p:spPr>
        <p:txBody>
          <a:bodyPr vert="horz" lIns="92487" tIns="46244" rIns="92487" bIns="46244" rtlCol="0"/>
          <a:lstStyle>
            <a:lvl1pPr algn="l">
              <a:defRPr sz="1200"/>
            </a:lvl1pPr>
          </a:lstStyle>
          <a:p>
            <a:endParaRPr lang="en-US" dirty="0"/>
          </a:p>
        </p:txBody>
      </p:sp>
      <p:sp>
        <p:nvSpPr>
          <p:cNvPr id="3" name="Date Placeholder 2"/>
          <p:cNvSpPr>
            <a:spLocks noGrp="1"/>
          </p:cNvSpPr>
          <p:nvPr>
            <p:ph type="dt" idx="1"/>
          </p:nvPr>
        </p:nvSpPr>
        <p:spPr>
          <a:xfrm>
            <a:off x="5231640" y="0"/>
            <a:ext cx="4002299" cy="348710"/>
          </a:xfrm>
          <a:prstGeom prst="rect">
            <a:avLst/>
          </a:prstGeom>
        </p:spPr>
        <p:txBody>
          <a:bodyPr vert="horz" lIns="92487" tIns="46244" rIns="92487" bIns="46244" rtlCol="0"/>
          <a:lstStyle>
            <a:lvl1pPr algn="r">
              <a:defRPr sz="1200"/>
            </a:lvl1pPr>
          </a:lstStyle>
          <a:p>
            <a:fld id="{32C86FE4-69CD-4A37-8A22-195F6635474F}" type="datetimeFigureOut">
              <a:rPr lang="en-US" smtClean="0"/>
              <a:t>7/26/19</a:t>
            </a:fld>
            <a:endParaRPr lang="en-US" dirty="0"/>
          </a:p>
        </p:txBody>
      </p:sp>
      <p:sp>
        <p:nvSpPr>
          <p:cNvPr id="4" name="Slide Image Placeholder 3"/>
          <p:cNvSpPr>
            <a:spLocks noGrp="1" noRot="1" noChangeAspect="1"/>
          </p:cNvSpPr>
          <p:nvPr>
            <p:ph type="sldImg" idx="2"/>
          </p:nvPr>
        </p:nvSpPr>
        <p:spPr>
          <a:xfrm>
            <a:off x="2533650" y="868363"/>
            <a:ext cx="4168775" cy="2344737"/>
          </a:xfrm>
          <a:prstGeom prst="rect">
            <a:avLst/>
          </a:prstGeom>
          <a:noFill/>
          <a:ln w="12700">
            <a:solidFill>
              <a:prstClr val="black"/>
            </a:solidFill>
          </a:ln>
        </p:spPr>
        <p:txBody>
          <a:bodyPr vert="horz" lIns="92487" tIns="46244" rIns="92487" bIns="46244" rtlCol="0" anchor="ctr"/>
          <a:lstStyle/>
          <a:p>
            <a:endParaRPr lang="en-US" dirty="0"/>
          </a:p>
        </p:txBody>
      </p:sp>
      <p:sp>
        <p:nvSpPr>
          <p:cNvPr id="5" name="Notes Placeholder 4"/>
          <p:cNvSpPr>
            <a:spLocks noGrp="1"/>
          </p:cNvSpPr>
          <p:nvPr>
            <p:ph type="body" sz="quarter" idx="3"/>
          </p:nvPr>
        </p:nvSpPr>
        <p:spPr>
          <a:xfrm>
            <a:off x="923608" y="3344724"/>
            <a:ext cx="7388860" cy="2736592"/>
          </a:xfrm>
          <a:prstGeom prst="rect">
            <a:avLst/>
          </a:prstGeom>
        </p:spPr>
        <p:txBody>
          <a:bodyPr vert="horz" lIns="92487" tIns="46244" rIns="92487" bIns="462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01366"/>
            <a:ext cx="4002299" cy="348709"/>
          </a:xfrm>
          <a:prstGeom prst="rect">
            <a:avLst/>
          </a:prstGeom>
        </p:spPr>
        <p:txBody>
          <a:bodyPr vert="horz" lIns="92487" tIns="46244" rIns="92487" bIns="46244"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31640" y="6601366"/>
            <a:ext cx="4002299" cy="348709"/>
          </a:xfrm>
          <a:prstGeom prst="rect">
            <a:avLst/>
          </a:prstGeom>
        </p:spPr>
        <p:txBody>
          <a:bodyPr vert="horz" lIns="92487" tIns="46244" rIns="92487" bIns="46244" rtlCol="0" anchor="b"/>
          <a:lstStyle>
            <a:lvl1pPr algn="r">
              <a:defRPr sz="1200"/>
            </a:lvl1pPr>
          </a:lstStyle>
          <a:p>
            <a:fld id="{DB56D678-8FFE-4108-93DA-6E4F9E90A235}" type="slidenum">
              <a:rPr lang="en-US" smtClean="0"/>
              <a:t>‹#›</a:t>
            </a:fld>
            <a:endParaRPr lang="en-US" dirty="0"/>
          </a:p>
        </p:txBody>
      </p:sp>
    </p:spTree>
    <p:extLst>
      <p:ext uri="{BB962C8B-B14F-4D97-AF65-F5344CB8AC3E}">
        <p14:creationId xmlns:p14="http://schemas.microsoft.com/office/powerpoint/2010/main" val="1532077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33650" y="868363"/>
            <a:ext cx="4168775" cy="2344737"/>
          </a:xfrm>
        </p:spPr>
      </p:sp>
      <p:sp>
        <p:nvSpPr>
          <p:cNvPr id="3" name="Notes Placeholder 2"/>
          <p:cNvSpPr>
            <a:spLocks noGrp="1"/>
          </p:cNvSpPr>
          <p:nvPr>
            <p:ph type="body" idx="1"/>
          </p:nvPr>
        </p:nvSpPr>
        <p:spPr/>
        <p:txBody>
          <a:bodyPr/>
          <a:lstStyle/>
          <a:p>
            <a:pPr marL="170181" indent="-17018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DB56D678-8FFE-4108-93DA-6E4F9E90A235}" type="slidenum">
              <a:rPr lang="en-US" smtClean="0"/>
              <a:t>1</a:t>
            </a:fld>
            <a:endParaRPr lang="en-US" dirty="0"/>
          </a:p>
        </p:txBody>
      </p:sp>
    </p:spTree>
    <p:extLst>
      <p:ext uri="{BB962C8B-B14F-4D97-AF65-F5344CB8AC3E}">
        <p14:creationId xmlns:p14="http://schemas.microsoft.com/office/powerpoint/2010/main" val="352691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7476228" y="1600200"/>
            <a:ext cx="2863969" cy="22213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914400" y="1600201"/>
            <a:ext cx="9989389" cy="2060575"/>
          </a:xfrm>
        </p:spPr>
        <p:txBody>
          <a:bodyPr anchor="b" anchorCtr="0"/>
          <a:lstStyle>
            <a:lvl1pPr algn="ctr">
              <a:defRPr/>
            </a:lvl1pPr>
          </a:lstStyle>
          <a:p>
            <a:r>
              <a:rPr lang="en-US" dirty="0"/>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Logo">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43AF2-D058-4C94-A370-59BFE1DF4682}" type="datetime1">
              <a:rPr lang="en-US" smtClean="0"/>
              <a:t>7/26/19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C111126-4D1A-4478-B92A-23C078296B7A}"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9" name="Rectangle 8"/>
          <p:cNvSpPr/>
          <p:nvPr userDrawn="1"/>
        </p:nvSpPr>
        <p:spPr>
          <a:xfrm>
            <a:off x="7133096" y="539932"/>
            <a:ext cx="5058904" cy="1919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232228" y="326240"/>
            <a:ext cx="7675155" cy="770390"/>
          </a:xfrm>
        </p:spPr>
        <p:txBody>
          <a:bodyPr anchor="ctr" anchorCtr="0">
            <a:noAutofit/>
          </a:bodyPr>
          <a:lstStyle>
            <a:lvl1pPr algn="l">
              <a:defRPr sz="3200" b="1"/>
            </a:lvl1pPr>
          </a:lstStyle>
          <a:p>
            <a:r>
              <a:rPr lang="en-US" dirty="0"/>
              <a:t>Click to edit Master title style</a:t>
            </a:r>
          </a:p>
        </p:txBody>
      </p:sp>
      <p:sp>
        <p:nvSpPr>
          <p:cNvPr id="3" name="Content Placeholder 2"/>
          <p:cNvSpPr>
            <a:spLocks noGrp="1"/>
          </p:cNvSpPr>
          <p:nvPr>
            <p:ph idx="1"/>
          </p:nvPr>
        </p:nvSpPr>
        <p:spPr>
          <a:xfrm>
            <a:off x="232229" y="1262744"/>
            <a:ext cx="11350172" cy="4863420"/>
          </a:xfrm>
        </p:spPr>
        <p:txBody>
          <a:bodyPr>
            <a:normAutofit/>
          </a:bodyPr>
          <a:lstStyle>
            <a:lvl1pPr>
              <a:defRPr sz="24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C2FE1C8-450A-4030-BE11-838B53FD49C4}" type="datetime1">
              <a:rPr lang="en-US" smtClean="0"/>
              <a:t>7/26/19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111126-4D1A-4478-B92A-23C078296B7A}"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Autofit/>
          </a:bodyPr>
          <a:lstStyle>
            <a:lvl1pPr algn="l">
              <a:defRPr sz="4400"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normAutofit/>
          </a:bodyPr>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E7535B-471B-42BF-B6A8-68C0B6F69243}" type="datetime1">
              <a:rPr lang="en-US" smtClean="0"/>
              <a:t>7/26/19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111126-4D1A-4478-B92A-23C078296B7A}"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Picture and Content [V]">
    <p:spTree>
      <p:nvGrpSpPr>
        <p:cNvPr id="1" name=""/>
        <p:cNvGrpSpPr/>
        <p:nvPr/>
      </p:nvGrpSpPr>
      <p:grpSpPr>
        <a:xfrm>
          <a:off x="0" y="0"/>
          <a:ext cx="0" cy="0"/>
          <a:chOff x="0" y="0"/>
          <a:chExt cx="0" cy="0"/>
        </a:xfrm>
      </p:grpSpPr>
      <p:sp>
        <p:nvSpPr>
          <p:cNvPr id="2" name="Title 1"/>
          <p:cNvSpPr>
            <a:spLocks noGrp="1"/>
          </p:cNvSpPr>
          <p:nvPr>
            <p:ph type="title"/>
          </p:nvPr>
        </p:nvSpPr>
        <p:spPr>
          <a:xfrm>
            <a:off x="4470400" y="274638"/>
            <a:ext cx="7010400" cy="1143000"/>
          </a:xfrm>
        </p:spPr>
        <p:txBody>
          <a:bodyPr/>
          <a:lstStyle>
            <a:lvl1pPr algn="r">
              <a:defRPr/>
            </a:lvl1pPr>
          </a:lstStyle>
          <a:p>
            <a:r>
              <a:rPr lang="en-US"/>
              <a:t>Click to edit Master title style</a:t>
            </a:r>
            <a:endParaRPr lang="en-US" dirty="0"/>
          </a:p>
        </p:txBody>
      </p:sp>
      <p:sp>
        <p:nvSpPr>
          <p:cNvPr id="4" name="Content Placeholder 3"/>
          <p:cNvSpPr>
            <a:spLocks noGrp="1"/>
          </p:cNvSpPr>
          <p:nvPr>
            <p:ph sz="half" idx="2"/>
          </p:nvPr>
        </p:nvSpPr>
        <p:spPr>
          <a:xfrm>
            <a:off x="4470400" y="1600201"/>
            <a:ext cx="7010400" cy="4525963"/>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DA6050B-BC7E-45AE-AB2B-1511EA77CC83}" type="datetime1">
              <a:rPr lang="en-US" smtClean="0"/>
              <a:t>7/26/19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737600" y="6356351"/>
            <a:ext cx="2755757" cy="365125"/>
          </a:xfrm>
        </p:spPr>
        <p:txBody>
          <a:bodyPr/>
          <a:lstStyle/>
          <a:p>
            <a:fld id="{8C111126-4D1A-4478-B92A-23C078296B7A}" type="slidenum">
              <a:rPr lang="en-US" smtClean="0"/>
              <a:pPr/>
              <a:t>‹#›</a:t>
            </a:fld>
            <a:endParaRPr lang="en-US" dirty="0"/>
          </a:p>
        </p:txBody>
      </p:sp>
      <p:sp>
        <p:nvSpPr>
          <p:cNvPr id="9" name="Picture Placeholder 8"/>
          <p:cNvSpPr>
            <a:spLocks noGrp="1"/>
          </p:cNvSpPr>
          <p:nvPr>
            <p:ph type="pic" sz="quarter" idx="13"/>
          </p:nvPr>
        </p:nvSpPr>
        <p:spPr>
          <a:xfrm>
            <a:off x="22579" y="0"/>
            <a:ext cx="4267200" cy="6172200"/>
          </a:xfrm>
        </p:spPr>
        <p:txBody>
          <a:bodyPr/>
          <a:lstStyle/>
          <a:p>
            <a:r>
              <a:rPr lang="en-US" dirty="0"/>
              <a:t>Click icon to add picture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icture and Content [H]">
    <p:spTree>
      <p:nvGrpSpPr>
        <p:cNvPr id="1" name=""/>
        <p:cNvGrpSpPr/>
        <p:nvPr/>
      </p:nvGrpSpPr>
      <p:grpSpPr>
        <a:xfrm>
          <a:off x="0" y="0"/>
          <a:ext cx="0" cy="0"/>
          <a:chOff x="0" y="0"/>
          <a:chExt cx="0" cy="0"/>
        </a:xfrm>
      </p:grpSpPr>
      <p:sp>
        <p:nvSpPr>
          <p:cNvPr id="7" name="Title 1"/>
          <p:cNvSpPr>
            <a:spLocks noGrp="1"/>
          </p:cNvSpPr>
          <p:nvPr>
            <p:ph type="title"/>
          </p:nvPr>
        </p:nvSpPr>
        <p:spPr>
          <a:xfrm>
            <a:off x="1456267" y="274638"/>
            <a:ext cx="10024533" cy="690562"/>
          </a:xfrm>
        </p:spPr>
        <p:txBody>
          <a:bodyPr/>
          <a:lstStyle>
            <a:lvl1pPr algn="r">
              <a:defRPr/>
            </a:lvl1pPr>
          </a:lstStyle>
          <a:p>
            <a:r>
              <a:rPr lang="en-US"/>
              <a:t>Click to edit Master title style</a:t>
            </a:r>
            <a:endParaRPr lang="en-US" dirty="0"/>
          </a:p>
        </p:txBody>
      </p:sp>
      <p:sp>
        <p:nvSpPr>
          <p:cNvPr id="8" name="Content Placeholder 3"/>
          <p:cNvSpPr>
            <a:spLocks noGrp="1"/>
          </p:cNvSpPr>
          <p:nvPr>
            <p:ph sz="half" idx="2"/>
          </p:nvPr>
        </p:nvSpPr>
        <p:spPr>
          <a:xfrm>
            <a:off x="609600" y="4724401"/>
            <a:ext cx="10871200" cy="1401763"/>
          </a:xfrm>
        </p:spPr>
        <p:txBody>
          <a:bodyPr numCol="2"/>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4"/>
          <p:cNvSpPr>
            <a:spLocks noGrp="1"/>
          </p:cNvSpPr>
          <p:nvPr>
            <p:ph type="dt" sz="half" idx="10"/>
          </p:nvPr>
        </p:nvSpPr>
        <p:spPr>
          <a:xfrm>
            <a:off x="609600" y="6356351"/>
            <a:ext cx="2844800" cy="365125"/>
          </a:xfrm>
        </p:spPr>
        <p:txBody>
          <a:bodyPr/>
          <a:lstStyle/>
          <a:p>
            <a:fld id="{D04E4529-9730-4DF6-BBCF-0762EBA8D945}" type="datetime1">
              <a:rPr lang="en-US" smtClean="0"/>
              <a:t>7/26/19</a:t>
            </a:fld>
            <a:endParaRPr lang="en-US" dirty="0"/>
          </a:p>
        </p:txBody>
      </p:sp>
      <p:sp>
        <p:nvSpPr>
          <p:cNvPr id="10" name="Footer Placeholder 5"/>
          <p:cNvSpPr>
            <a:spLocks noGrp="1"/>
          </p:cNvSpPr>
          <p:nvPr>
            <p:ph type="ftr" sz="quarter" idx="11"/>
          </p:nvPr>
        </p:nvSpPr>
        <p:spPr>
          <a:xfrm>
            <a:off x="4165600" y="6356351"/>
            <a:ext cx="3860800" cy="365125"/>
          </a:xfrm>
        </p:spPr>
        <p:txBody>
          <a:bodyPr/>
          <a:lstStyle/>
          <a:p>
            <a:endParaRPr lang="en-US" dirty="0"/>
          </a:p>
        </p:txBody>
      </p:sp>
      <p:sp>
        <p:nvSpPr>
          <p:cNvPr id="11" name="Slide Number Placeholder 6"/>
          <p:cNvSpPr>
            <a:spLocks noGrp="1"/>
          </p:cNvSpPr>
          <p:nvPr>
            <p:ph type="sldNum" sz="quarter" idx="12"/>
          </p:nvPr>
        </p:nvSpPr>
        <p:spPr>
          <a:xfrm>
            <a:off x="8737600" y="6356351"/>
            <a:ext cx="2755757" cy="365125"/>
          </a:xfrm>
        </p:spPr>
        <p:txBody>
          <a:bodyPr/>
          <a:lstStyle/>
          <a:p>
            <a:fld id="{8C111126-4D1A-4478-B92A-23C078296B7A}" type="slidenum">
              <a:rPr lang="en-US" smtClean="0"/>
              <a:pPr/>
              <a:t>‹#›</a:t>
            </a:fld>
            <a:endParaRPr lang="en-US" dirty="0"/>
          </a:p>
        </p:txBody>
      </p:sp>
      <p:sp>
        <p:nvSpPr>
          <p:cNvPr id="12" name="Picture Placeholder 8"/>
          <p:cNvSpPr>
            <a:spLocks noGrp="1"/>
          </p:cNvSpPr>
          <p:nvPr>
            <p:ph type="pic" sz="quarter" idx="13"/>
          </p:nvPr>
        </p:nvSpPr>
        <p:spPr>
          <a:xfrm>
            <a:off x="0" y="1176867"/>
            <a:ext cx="12192000" cy="3445934"/>
          </a:xfrm>
        </p:spPr>
        <p:txBody>
          <a:bodyPr/>
          <a:lstStyle/>
          <a:p>
            <a:r>
              <a:rPr lang="en-US" dirty="0"/>
              <a:t>Click icon to add picture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579" y="304800"/>
            <a:ext cx="4267200" cy="1143000"/>
          </a:xfrm>
        </p:spPr>
        <p:txBody>
          <a:bodyPr lIns="182880" rIns="182880">
            <a:normAutofit/>
          </a:bodyPr>
          <a:lstStyle>
            <a:lvl1pPr algn="l">
              <a:defRPr sz="2400" b="1">
                <a:solidFill>
                  <a:schemeClr val="bg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4470400" y="304801"/>
            <a:ext cx="7010400" cy="5821363"/>
          </a:xfrm>
        </p:spPr>
        <p:txBody>
          <a:bodyPr anchor="b" anchorCtr="0"/>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321EFF4-F8B7-4D04-BF72-09A08BF3701B}" type="datetime1">
              <a:rPr lang="en-US" smtClean="0"/>
              <a:t>7/26/19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737600" y="6356351"/>
            <a:ext cx="2743200" cy="365125"/>
          </a:xfrm>
        </p:spPr>
        <p:txBody>
          <a:bodyPr/>
          <a:lstStyle/>
          <a:p>
            <a:fld id="{8C111126-4D1A-4478-B92A-23C078296B7A}" type="slidenum">
              <a:rPr lang="en-US" smtClean="0"/>
              <a:pPr/>
              <a:t>‹#›</a:t>
            </a:fld>
            <a:endParaRPr lang="en-US" dirty="0"/>
          </a:p>
        </p:txBody>
      </p:sp>
      <p:sp>
        <p:nvSpPr>
          <p:cNvPr id="10" name="Content Placeholder 9"/>
          <p:cNvSpPr>
            <a:spLocks noGrp="1"/>
          </p:cNvSpPr>
          <p:nvPr>
            <p:ph sz="quarter" idx="13"/>
          </p:nvPr>
        </p:nvSpPr>
        <p:spPr>
          <a:xfrm>
            <a:off x="22579" y="1600200"/>
            <a:ext cx="4267200" cy="4572000"/>
          </a:xfrm>
        </p:spPr>
        <p:txBody>
          <a:bodyPr lIns="182880" rIns="182880"/>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1800" b="1"/>
            </a:lvl1pPr>
          </a:lstStyle>
          <a:p>
            <a:r>
              <a:rPr lang="en-US"/>
              <a:t>Click to edit Master title style</a:t>
            </a:r>
            <a:endParaRPr lang="en-US" dirty="0"/>
          </a:p>
        </p:txBody>
      </p:sp>
      <p:sp>
        <p:nvSpPr>
          <p:cNvPr id="3" name="Picture Placeholder 2"/>
          <p:cNvSpPr>
            <a:spLocks noGrp="1"/>
          </p:cNvSpPr>
          <p:nvPr>
            <p:ph type="pic" idx="1"/>
          </p:nvPr>
        </p:nvSpPr>
        <p:spPr>
          <a:xfrm>
            <a:off x="2389717" y="838200"/>
            <a:ext cx="7315200" cy="38893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D6E010-EA61-4F27-ABF3-E52629C224C0}" type="datetime1">
              <a:rPr lang="en-US" smtClean="0"/>
              <a:t>7/26/19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111126-4D1A-4478-B92A-23C078296B7A}"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ictures">
    <p:spTree>
      <p:nvGrpSpPr>
        <p:cNvPr id="1" name=""/>
        <p:cNvGrpSpPr/>
        <p:nvPr/>
      </p:nvGrpSpPr>
      <p:grpSpPr>
        <a:xfrm>
          <a:off x="0" y="0"/>
          <a:ext cx="0" cy="0"/>
          <a:chOff x="0" y="0"/>
          <a:chExt cx="0" cy="0"/>
        </a:xfrm>
      </p:grpSpPr>
      <p:sp>
        <p:nvSpPr>
          <p:cNvPr id="6" name="Title 1"/>
          <p:cNvSpPr>
            <a:spLocks noGrp="1"/>
          </p:cNvSpPr>
          <p:nvPr>
            <p:ph type="title"/>
          </p:nvPr>
        </p:nvSpPr>
        <p:spPr>
          <a:xfrm>
            <a:off x="1456267" y="274638"/>
            <a:ext cx="10024533" cy="690562"/>
          </a:xfrm>
        </p:spPr>
        <p:txBody>
          <a:bodyPr/>
          <a:lstStyle>
            <a:lvl1pPr algn="r">
              <a:defRPr/>
            </a:lvl1pPr>
          </a:lstStyle>
          <a:p>
            <a:r>
              <a:rPr lang="en-US"/>
              <a:t>Click to edit Master title style</a:t>
            </a:r>
            <a:endParaRPr lang="en-US" dirty="0"/>
          </a:p>
        </p:txBody>
      </p:sp>
      <p:sp>
        <p:nvSpPr>
          <p:cNvPr id="8" name="Date Placeholder 4"/>
          <p:cNvSpPr>
            <a:spLocks noGrp="1"/>
          </p:cNvSpPr>
          <p:nvPr>
            <p:ph type="dt" sz="half" idx="10"/>
          </p:nvPr>
        </p:nvSpPr>
        <p:spPr>
          <a:xfrm>
            <a:off x="609600" y="6356351"/>
            <a:ext cx="2844800" cy="365125"/>
          </a:xfrm>
        </p:spPr>
        <p:txBody>
          <a:bodyPr/>
          <a:lstStyle/>
          <a:p>
            <a:fld id="{A9E22D8E-80DB-409A-94B8-008A788BD390}" type="datetime1">
              <a:rPr lang="en-US" smtClean="0"/>
              <a:t>7/26/19</a:t>
            </a:fld>
            <a:endParaRPr lang="en-US" dirty="0"/>
          </a:p>
        </p:txBody>
      </p:sp>
      <p:sp>
        <p:nvSpPr>
          <p:cNvPr id="9" name="Footer Placeholder 5"/>
          <p:cNvSpPr>
            <a:spLocks noGrp="1"/>
          </p:cNvSpPr>
          <p:nvPr>
            <p:ph type="ftr" sz="quarter" idx="11"/>
          </p:nvPr>
        </p:nvSpPr>
        <p:spPr>
          <a:xfrm>
            <a:off x="4165600" y="6356351"/>
            <a:ext cx="3860800" cy="365125"/>
          </a:xfrm>
        </p:spPr>
        <p:txBody>
          <a:bodyPr/>
          <a:lstStyle/>
          <a:p>
            <a:endParaRPr lang="en-US" dirty="0"/>
          </a:p>
        </p:txBody>
      </p:sp>
      <p:sp>
        <p:nvSpPr>
          <p:cNvPr id="10" name="Slide Number Placeholder 6"/>
          <p:cNvSpPr>
            <a:spLocks noGrp="1"/>
          </p:cNvSpPr>
          <p:nvPr>
            <p:ph type="sldNum" sz="quarter" idx="12"/>
          </p:nvPr>
        </p:nvSpPr>
        <p:spPr>
          <a:xfrm>
            <a:off x="8737600" y="6356351"/>
            <a:ext cx="2755757" cy="365125"/>
          </a:xfrm>
        </p:spPr>
        <p:txBody>
          <a:bodyPr/>
          <a:lstStyle/>
          <a:p>
            <a:fld id="{8C111126-4D1A-4478-B92A-23C078296B7A}" type="slidenum">
              <a:rPr lang="en-US" smtClean="0"/>
              <a:pPr/>
              <a:t>‹#›</a:t>
            </a:fld>
            <a:endParaRPr lang="en-US" dirty="0"/>
          </a:p>
        </p:txBody>
      </p:sp>
      <p:sp>
        <p:nvSpPr>
          <p:cNvPr id="11" name="Picture Placeholder 8"/>
          <p:cNvSpPr>
            <a:spLocks noGrp="1"/>
          </p:cNvSpPr>
          <p:nvPr>
            <p:ph type="pic" sz="quarter" idx="13"/>
          </p:nvPr>
        </p:nvSpPr>
        <p:spPr>
          <a:xfrm>
            <a:off x="0" y="1176867"/>
            <a:ext cx="6096000" cy="4969933"/>
          </a:xfrm>
        </p:spPr>
        <p:txBody>
          <a:bodyPr/>
          <a:lstStyle/>
          <a:p>
            <a:r>
              <a:rPr lang="en-US" dirty="0"/>
              <a:t>Click icon to add picture</a:t>
            </a:r>
          </a:p>
        </p:txBody>
      </p:sp>
      <p:sp>
        <p:nvSpPr>
          <p:cNvPr id="13" name="Picture Placeholder 12"/>
          <p:cNvSpPr>
            <a:spLocks noGrp="1"/>
          </p:cNvSpPr>
          <p:nvPr>
            <p:ph type="pic" sz="quarter" idx="14"/>
          </p:nvPr>
        </p:nvSpPr>
        <p:spPr>
          <a:xfrm>
            <a:off x="6096000" y="1176866"/>
            <a:ext cx="3048000" cy="2455862"/>
          </a:xfrm>
        </p:spPr>
        <p:txBody>
          <a:bodyPr/>
          <a:lstStyle/>
          <a:p>
            <a:r>
              <a:rPr lang="en-US" dirty="0"/>
              <a:t>Click icon to add picture</a:t>
            </a:r>
          </a:p>
        </p:txBody>
      </p:sp>
      <p:sp>
        <p:nvSpPr>
          <p:cNvPr id="15" name="Picture Placeholder 14"/>
          <p:cNvSpPr>
            <a:spLocks noGrp="1"/>
          </p:cNvSpPr>
          <p:nvPr>
            <p:ph type="pic" sz="quarter" idx="15"/>
          </p:nvPr>
        </p:nvSpPr>
        <p:spPr>
          <a:xfrm>
            <a:off x="6096000" y="3632200"/>
            <a:ext cx="6096000" cy="2514600"/>
          </a:xfrm>
        </p:spPr>
        <p:txBody>
          <a:bodyPr/>
          <a:lstStyle/>
          <a:p>
            <a:r>
              <a:rPr lang="en-US" dirty="0"/>
              <a:t>Click icon to add picture</a:t>
            </a:r>
          </a:p>
        </p:txBody>
      </p:sp>
      <p:sp>
        <p:nvSpPr>
          <p:cNvPr id="17" name="Picture Placeholder 16"/>
          <p:cNvSpPr>
            <a:spLocks noGrp="1"/>
          </p:cNvSpPr>
          <p:nvPr>
            <p:ph type="pic" sz="quarter" idx="16"/>
          </p:nvPr>
        </p:nvSpPr>
        <p:spPr>
          <a:xfrm>
            <a:off x="9144000" y="1176338"/>
            <a:ext cx="3048000" cy="2455862"/>
          </a:xfrm>
        </p:spPr>
        <p:txBody>
          <a:bodyPr/>
          <a:lstStyle/>
          <a:p>
            <a:r>
              <a:rPr lang="en-US" dirty="0"/>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logan">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A011E8-D008-4086-938A-6804B06776DA}" type="datetime1">
              <a:rPr lang="en-US" smtClean="0"/>
              <a:t>7/26/19</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111126-4D1A-4478-B92A-23C078296B7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70" r:id="rId5"/>
    <p:sldLayoutId id="2147483664" r:id="rId6"/>
    <p:sldLayoutId id="2147483666" r:id="rId7"/>
    <p:sldLayoutId id="2147483671" r:id="rId8"/>
    <p:sldLayoutId id="2147483667" r:id="rId9"/>
    <p:sldLayoutId id="2147483668" r:id="rId10"/>
    <p:sldLayoutId id="214748366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hyperlink" Target="https://ddot.dc.gov/release/penn-ave-west-streetscape-project-public-meetin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 Id="rId6" Type="http://schemas.openxmlformats.org/officeDocument/2006/relationships/comments" Target="../comments/comment1.xml"/><Relationship Id="rId5" Type="http://schemas.openxmlformats.org/officeDocument/2006/relationships/chart" Target="../charts/chart4.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 name="Title 38"/>
          <p:cNvSpPr>
            <a:spLocks noGrp="1"/>
          </p:cNvSpPr>
          <p:nvPr>
            <p:ph type="ctrTitle"/>
          </p:nvPr>
        </p:nvSpPr>
        <p:spPr>
          <a:xfrm>
            <a:off x="1101304" y="2404665"/>
            <a:ext cx="9989389" cy="2048669"/>
          </a:xfrm>
          <a:solidFill>
            <a:schemeClr val="bg1"/>
          </a:solidFill>
        </p:spPr>
        <p:txBody>
          <a:bodyPr anchor="t">
            <a:noAutofit/>
          </a:bodyPr>
          <a:lstStyle/>
          <a:p>
            <a:pPr>
              <a:spcBef>
                <a:spcPts val="1800"/>
              </a:spcBef>
              <a:spcAft>
                <a:spcPts val="1800"/>
              </a:spcAft>
            </a:pPr>
            <a:r>
              <a:rPr lang="en-US" sz="3500" dirty="0"/>
              <a:t>Pennsylvania Ave West Streetscape</a:t>
            </a:r>
            <a:br>
              <a:rPr lang="en-US" sz="3500" dirty="0"/>
            </a:br>
            <a:br>
              <a:rPr lang="en-US" sz="3500" dirty="0"/>
            </a:br>
            <a:r>
              <a:rPr lang="en-US" sz="2400" dirty="0"/>
              <a:t>Summary of June 27, 2019 Public Meeting</a:t>
            </a:r>
            <a:endParaRPr lang="en-US" sz="1800" dirty="0"/>
          </a:p>
        </p:txBody>
      </p:sp>
      <p:pic>
        <p:nvPicPr>
          <p:cNvPr id="7" name="Picture 6">
            <a:extLst>
              <a:ext uri="{FF2B5EF4-FFF2-40B4-BE49-F238E27FC236}">
                <a16:creationId xmlns:a16="http://schemas.microsoft.com/office/drawing/2014/main" id="{9D945AE1-D412-4FDA-B701-3A27BBFB4160}"/>
              </a:ext>
            </a:extLst>
          </p:cNvPr>
          <p:cNvPicPr/>
          <p:nvPr/>
        </p:nvPicPr>
        <p:blipFill rotWithShape="1">
          <a:blip r:embed="rId3" cstate="print">
            <a:extLst>
              <a:ext uri="{28A0092B-C50C-407E-A947-70E740481C1C}">
                <a14:useLocalDpi xmlns:a14="http://schemas.microsoft.com/office/drawing/2010/main" val="0"/>
              </a:ext>
            </a:extLst>
          </a:blip>
          <a:srcRect l="10825" t="5925" r="10850" b="19426"/>
          <a:stretch/>
        </p:blipFill>
        <p:spPr>
          <a:xfrm>
            <a:off x="4699101" y="5476745"/>
            <a:ext cx="2793798" cy="886085"/>
          </a:xfrm>
          <a:prstGeom prst="roundRect">
            <a:avLst/>
          </a:prstGeom>
        </p:spPr>
      </p:pic>
      <p:pic>
        <p:nvPicPr>
          <p:cNvPr id="3" name="Picture 2" descr="A close up of a logo&#10;&#10;Description generated with very high confidence">
            <a:extLst>
              <a:ext uri="{FF2B5EF4-FFF2-40B4-BE49-F238E27FC236}">
                <a16:creationId xmlns:a16="http://schemas.microsoft.com/office/drawing/2014/main" id="{62891BEE-A99C-4CAF-8F3B-CE2F815F8A85}"/>
              </a:ext>
            </a:extLst>
          </p:cNvPr>
          <p:cNvPicPr>
            <a:picLocks noChangeAspect="1"/>
          </p:cNvPicPr>
          <p:nvPr/>
        </p:nvPicPr>
        <p:blipFill rotWithShape="1">
          <a:blip r:embed="rId4"/>
          <a:srcRect r="34570"/>
          <a:stretch/>
        </p:blipFill>
        <p:spPr>
          <a:xfrm>
            <a:off x="4645549" y="495170"/>
            <a:ext cx="2900901" cy="1330081"/>
          </a:xfrm>
          <a:prstGeom prst="rect">
            <a:avLst/>
          </a:prstGeom>
        </p:spPr>
      </p:pic>
    </p:spTree>
    <p:extLst>
      <p:ext uri="{BB962C8B-B14F-4D97-AF65-F5344CB8AC3E}">
        <p14:creationId xmlns:p14="http://schemas.microsoft.com/office/powerpoint/2010/main" val="2439883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D06CF793-81BA-443E-B249-1AC4D7441131}"/>
              </a:ext>
            </a:extLst>
          </p:cNvPr>
          <p:cNvSpPr txBox="1"/>
          <p:nvPr/>
        </p:nvSpPr>
        <p:spPr>
          <a:xfrm>
            <a:off x="7327900" y="3977108"/>
            <a:ext cx="4714683" cy="1169551"/>
          </a:xfrm>
          <a:prstGeom prst="rect">
            <a:avLst/>
          </a:prstGeom>
          <a:noFill/>
        </p:spPr>
        <p:txBody>
          <a:bodyPr wrap="square" rtlCol="0">
            <a:spAutoFit/>
          </a:bodyPr>
          <a:lstStyle/>
          <a:p>
            <a:r>
              <a:rPr lang="en-US" sz="1400" b="1" dirty="0"/>
              <a:t>Location Specific Comments:</a:t>
            </a:r>
          </a:p>
          <a:p>
            <a:pPr marL="342900" indent="-342900">
              <a:buFont typeface="+mj-lt"/>
              <a:buAutoNum type="arabicPeriod"/>
            </a:pPr>
            <a:r>
              <a:rPr lang="en-US" sz="1400" dirty="0"/>
              <a:t>This intersection could use a curb extension here. (+3)</a:t>
            </a:r>
          </a:p>
          <a:p>
            <a:pPr marL="342900" indent="-342900">
              <a:buFont typeface="+mj-lt"/>
              <a:buAutoNum type="arabicPeriod"/>
            </a:pPr>
            <a:r>
              <a:rPr lang="en-US" sz="1400" dirty="0"/>
              <a:t>Consider wider bike lanes with the security bollards.</a:t>
            </a:r>
          </a:p>
          <a:p>
            <a:pPr marL="342900" indent="-342900">
              <a:buFont typeface="+mj-lt"/>
              <a:buAutoNum type="arabicPeriod"/>
            </a:pPr>
            <a:endParaRPr lang="en-US" sz="1400" dirty="0"/>
          </a:p>
          <a:p>
            <a:r>
              <a:rPr lang="en-US" sz="1400" dirty="0"/>
              <a:t>        Indicates a requested bike box for left turning cyclists. </a:t>
            </a:r>
          </a:p>
        </p:txBody>
      </p:sp>
      <p:sp>
        <p:nvSpPr>
          <p:cNvPr id="4" name="Slide Number Placeholder 3">
            <a:extLst>
              <a:ext uri="{FF2B5EF4-FFF2-40B4-BE49-F238E27FC236}">
                <a16:creationId xmlns:a16="http://schemas.microsoft.com/office/drawing/2014/main" id="{83D2D50C-DE0D-45F9-947A-C8F66F44A8D5}"/>
              </a:ext>
            </a:extLst>
          </p:cNvPr>
          <p:cNvSpPr>
            <a:spLocks noGrp="1"/>
          </p:cNvSpPr>
          <p:nvPr>
            <p:ph type="sldNum" sz="quarter" idx="12"/>
          </p:nvPr>
        </p:nvSpPr>
        <p:spPr/>
        <p:txBody>
          <a:bodyPr/>
          <a:lstStyle/>
          <a:p>
            <a:fld id="{8C111126-4D1A-4478-B92A-23C078296B7A}" type="slidenum">
              <a:rPr lang="en-US" smtClean="0"/>
              <a:pPr/>
              <a:t>10</a:t>
            </a:fld>
            <a:endParaRPr lang="en-US" dirty="0"/>
          </a:p>
        </p:txBody>
      </p:sp>
      <p:sp>
        <p:nvSpPr>
          <p:cNvPr id="20" name="object 2">
            <a:extLst>
              <a:ext uri="{FF2B5EF4-FFF2-40B4-BE49-F238E27FC236}">
                <a16:creationId xmlns:a16="http://schemas.microsoft.com/office/drawing/2014/main" id="{F84E3A81-119F-47E2-AFCB-AB5FF862FBBF}"/>
              </a:ext>
            </a:extLst>
          </p:cNvPr>
          <p:cNvSpPr txBox="1"/>
          <p:nvPr/>
        </p:nvSpPr>
        <p:spPr>
          <a:xfrm>
            <a:off x="417387" y="204474"/>
            <a:ext cx="6025746" cy="307777"/>
          </a:xfrm>
          <a:prstGeom prst="rect">
            <a:avLst/>
          </a:prstGeom>
        </p:spPr>
        <p:txBody>
          <a:bodyPr vert="horz" wrap="square" lIns="0" tIns="0" rIns="0" bIns="0" rtlCol="0">
            <a:spAutoFit/>
          </a:bodyPr>
          <a:lstStyle/>
          <a:p>
            <a:pPr marL="12700"/>
            <a:r>
              <a:rPr lang="en-US" sz="2000" b="1" spc="-5" dirty="0">
                <a:solidFill>
                  <a:srgbClr val="CD2A2F"/>
                </a:solidFill>
                <a:cs typeface="Segoe UI" panose="020B0502040204020203" pitchFamily="34" charset="0"/>
              </a:rPr>
              <a:t>1</a:t>
            </a:r>
            <a:r>
              <a:rPr sz="2000" b="1" spc="-5" dirty="0">
                <a:solidFill>
                  <a:srgbClr val="CD2A2F"/>
                </a:solidFill>
                <a:cs typeface="Segoe UI" panose="020B0502040204020203" pitchFamily="34" charset="0"/>
              </a:rPr>
              <a:t>900</a:t>
            </a:r>
            <a:r>
              <a:rPr sz="2000" b="1" spc="-80" dirty="0">
                <a:solidFill>
                  <a:srgbClr val="CD2A2F"/>
                </a:solidFill>
                <a:cs typeface="Segoe UI" panose="020B0502040204020203" pitchFamily="34" charset="0"/>
              </a:rPr>
              <a:t> </a:t>
            </a:r>
            <a:r>
              <a:rPr sz="2000" b="1" spc="-10" dirty="0">
                <a:solidFill>
                  <a:srgbClr val="CD2A2F"/>
                </a:solidFill>
                <a:cs typeface="Segoe UI" panose="020B0502040204020203" pitchFamily="34" charset="0"/>
              </a:rPr>
              <a:t>Block</a:t>
            </a:r>
            <a:r>
              <a:rPr lang="en-US" sz="2000" b="1" spc="-10" dirty="0">
                <a:solidFill>
                  <a:srgbClr val="CD2A2F"/>
                </a:solidFill>
                <a:cs typeface="Segoe UI" panose="020B0502040204020203" pitchFamily="34" charset="0"/>
              </a:rPr>
              <a:t> Comments </a:t>
            </a:r>
            <a:endParaRPr sz="2000" dirty="0">
              <a:solidFill>
                <a:srgbClr val="CD2A2F"/>
              </a:solidFill>
              <a:cs typeface="Segoe UI" panose="020B0502040204020203" pitchFamily="34" charset="0"/>
            </a:endParaRPr>
          </a:p>
        </p:txBody>
      </p:sp>
      <p:sp>
        <p:nvSpPr>
          <p:cNvPr id="21" name="object 3">
            <a:extLst>
              <a:ext uri="{FF2B5EF4-FFF2-40B4-BE49-F238E27FC236}">
                <a16:creationId xmlns:a16="http://schemas.microsoft.com/office/drawing/2014/main" id="{12562C19-CC21-4877-A6D0-9E6B396E13AD}"/>
              </a:ext>
            </a:extLst>
          </p:cNvPr>
          <p:cNvSpPr/>
          <p:nvPr/>
        </p:nvSpPr>
        <p:spPr>
          <a:xfrm>
            <a:off x="609600" y="573806"/>
            <a:ext cx="10972800" cy="3340639"/>
          </a:xfrm>
          <a:prstGeom prst="rect">
            <a:avLst/>
          </a:prstGeom>
          <a:blipFill>
            <a:blip r:embed="rId2" cstate="print"/>
            <a:stretch>
              <a:fillRect/>
            </a:stretch>
          </a:blipFill>
        </p:spPr>
        <p:txBody>
          <a:bodyPr wrap="square" lIns="0" tIns="0" rIns="0" bIns="0" rtlCol="0"/>
          <a:lstStyle/>
          <a:p>
            <a:endParaRPr/>
          </a:p>
        </p:txBody>
      </p:sp>
      <p:sp>
        <p:nvSpPr>
          <p:cNvPr id="22" name="object 4">
            <a:extLst>
              <a:ext uri="{FF2B5EF4-FFF2-40B4-BE49-F238E27FC236}">
                <a16:creationId xmlns:a16="http://schemas.microsoft.com/office/drawing/2014/main" id="{7422B418-03B2-4BE8-A0B2-A423AFABF25F}"/>
              </a:ext>
            </a:extLst>
          </p:cNvPr>
          <p:cNvSpPr/>
          <p:nvPr/>
        </p:nvSpPr>
        <p:spPr>
          <a:xfrm>
            <a:off x="619125" y="4122099"/>
            <a:ext cx="1876597" cy="1697873"/>
          </a:xfrm>
          <a:prstGeom prst="rect">
            <a:avLst/>
          </a:prstGeom>
          <a:blipFill>
            <a:blip r:embed="rId3" cstate="print"/>
            <a:stretch>
              <a:fillRect/>
            </a:stretch>
          </a:blipFill>
        </p:spPr>
        <p:txBody>
          <a:bodyPr wrap="square" lIns="0" tIns="0" rIns="0" bIns="0" rtlCol="0"/>
          <a:lstStyle/>
          <a:p>
            <a:endParaRPr/>
          </a:p>
        </p:txBody>
      </p:sp>
      <p:sp>
        <p:nvSpPr>
          <p:cNvPr id="24" name="object 6">
            <a:extLst>
              <a:ext uri="{FF2B5EF4-FFF2-40B4-BE49-F238E27FC236}">
                <a16:creationId xmlns:a16="http://schemas.microsoft.com/office/drawing/2014/main" id="{E95E5334-CBAE-4287-A05B-21FB73963322}"/>
              </a:ext>
            </a:extLst>
          </p:cNvPr>
          <p:cNvSpPr txBox="1"/>
          <p:nvPr/>
        </p:nvSpPr>
        <p:spPr>
          <a:xfrm>
            <a:off x="7327900" y="4717914"/>
            <a:ext cx="290195" cy="700192"/>
          </a:xfrm>
          <a:prstGeom prst="rect">
            <a:avLst/>
          </a:prstGeom>
        </p:spPr>
        <p:txBody>
          <a:bodyPr vert="horz" wrap="square" lIns="0" tIns="0" rIns="0" bIns="0" rtlCol="0">
            <a:spAutoFit/>
          </a:bodyPr>
          <a:lstStyle/>
          <a:p>
            <a:pPr marL="12700"/>
            <a:r>
              <a:rPr sz="4550" b="1" spc="10" dirty="0">
                <a:solidFill>
                  <a:srgbClr val="D2232A"/>
                </a:solidFill>
                <a:latin typeface="Segoe UI"/>
                <a:cs typeface="Segoe UI"/>
              </a:rPr>
              <a:t>*</a:t>
            </a:r>
            <a:endParaRPr sz="4550" dirty="0">
              <a:latin typeface="Segoe UI"/>
              <a:cs typeface="Segoe UI"/>
            </a:endParaRPr>
          </a:p>
        </p:txBody>
      </p:sp>
      <p:sp>
        <p:nvSpPr>
          <p:cNvPr id="26" name="object 8">
            <a:extLst>
              <a:ext uri="{FF2B5EF4-FFF2-40B4-BE49-F238E27FC236}">
                <a16:creationId xmlns:a16="http://schemas.microsoft.com/office/drawing/2014/main" id="{E560EA62-266C-4532-90EA-11BB3A91A3D7}"/>
              </a:ext>
            </a:extLst>
          </p:cNvPr>
          <p:cNvSpPr txBox="1"/>
          <p:nvPr/>
        </p:nvSpPr>
        <p:spPr>
          <a:xfrm>
            <a:off x="8737600" y="1658372"/>
            <a:ext cx="290195" cy="700192"/>
          </a:xfrm>
          <a:prstGeom prst="rect">
            <a:avLst/>
          </a:prstGeom>
        </p:spPr>
        <p:txBody>
          <a:bodyPr vert="horz" wrap="square" lIns="0" tIns="0" rIns="0" bIns="0" rtlCol="0">
            <a:spAutoFit/>
          </a:bodyPr>
          <a:lstStyle/>
          <a:p>
            <a:pPr marL="12700"/>
            <a:r>
              <a:rPr sz="4550" b="1" spc="10" dirty="0">
                <a:solidFill>
                  <a:srgbClr val="D2232A"/>
                </a:solidFill>
                <a:latin typeface="Segoe UI"/>
                <a:cs typeface="Segoe UI"/>
              </a:rPr>
              <a:t>*</a:t>
            </a:r>
            <a:endParaRPr sz="4550" dirty="0">
              <a:latin typeface="Segoe UI"/>
              <a:cs typeface="Segoe UI"/>
            </a:endParaRPr>
          </a:p>
        </p:txBody>
      </p:sp>
      <p:grpSp>
        <p:nvGrpSpPr>
          <p:cNvPr id="32" name="Group 31">
            <a:extLst>
              <a:ext uri="{FF2B5EF4-FFF2-40B4-BE49-F238E27FC236}">
                <a16:creationId xmlns:a16="http://schemas.microsoft.com/office/drawing/2014/main" id="{7EDA7B42-1CFB-4F66-BEBC-7629E14F5323}"/>
              </a:ext>
            </a:extLst>
          </p:cNvPr>
          <p:cNvGrpSpPr/>
          <p:nvPr/>
        </p:nvGrpSpPr>
        <p:grpSpPr>
          <a:xfrm>
            <a:off x="9527824" y="1592970"/>
            <a:ext cx="335280" cy="415498"/>
            <a:chOff x="14727626" y="2358564"/>
            <a:chExt cx="335280" cy="415498"/>
          </a:xfrm>
        </p:grpSpPr>
        <p:sp>
          <p:nvSpPr>
            <p:cNvPr id="28" name="object 10">
              <a:extLst>
                <a:ext uri="{FF2B5EF4-FFF2-40B4-BE49-F238E27FC236}">
                  <a16:creationId xmlns:a16="http://schemas.microsoft.com/office/drawing/2014/main" id="{F9F9E125-FE13-4A3F-9543-EDD88E0ECC72}"/>
                </a:ext>
              </a:extLst>
            </p:cNvPr>
            <p:cNvSpPr/>
            <p:nvPr/>
          </p:nvSpPr>
          <p:spPr>
            <a:xfrm>
              <a:off x="14727626" y="2408527"/>
              <a:ext cx="335280" cy="336550"/>
            </a:xfrm>
            <a:custGeom>
              <a:avLst/>
              <a:gdLst/>
              <a:ahLst/>
              <a:cxnLst/>
              <a:rect l="l" t="t" r="r" b="b"/>
              <a:pathLst>
                <a:path w="335280" h="336550">
                  <a:moveTo>
                    <a:pt x="167499" y="0"/>
                  </a:moveTo>
                  <a:lnTo>
                    <a:pt x="122970" y="6001"/>
                  </a:lnTo>
                  <a:lnTo>
                    <a:pt x="82957" y="22937"/>
                  </a:lnTo>
                  <a:lnTo>
                    <a:pt x="49058" y="49206"/>
                  </a:lnTo>
                  <a:lnTo>
                    <a:pt x="22867" y="83208"/>
                  </a:lnTo>
                  <a:lnTo>
                    <a:pt x="5983" y="123341"/>
                  </a:lnTo>
                  <a:lnTo>
                    <a:pt x="0" y="168005"/>
                  </a:lnTo>
                  <a:lnTo>
                    <a:pt x="5983" y="212666"/>
                  </a:lnTo>
                  <a:lnTo>
                    <a:pt x="22867" y="252797"/>
                  </a:lnTo>
                  <a:lnTo>
                    <a:pt x="49058" y="286799"/>
                  </a:lnTo>
                  <a:lnTo>
                    <a:pt x="82957" y="313068"/>
                  </a:lnTo>
                  <a:lnTo>
                    <a:pt x="122970" y="330003"/>
                  </a:lnTo>
                  <a:lnTo>
                    <a:pt x="167499" y="336004"/>
                  </a:lnTo>
                  <a:lnTo>
                    <a:pt x="212028" y="330003"/>
                  </a:lnTo>
                  <a:lnTo>
                    <a:pt x="252042" y="313068"/>
                  </a:lnTo>
                  <a:lnTo>
                    <a:pt x="285943" y="286799"/>
                  </a:lnTo>
                  <a:lnTo>
                    <a:pt x="312134" y="252797"/>
                  </a:lnTo>
                  <a:lnTo>
                    <a:pt x="329020" y="212666"/>
                  </a:lnTo>
                  <a:lnTo>
                    <a:pt x="335004" y="168005"/>
                  </a:lnTo>
                  <a:lnTo>
                    <a:pt x="329020" y="123341"/>
                  </a:lnTo>
                  <a:lnTo>
                    <a:pt x="312134" y="83208"/>
                  </a:lnTo>
                  <a:lnTo>
                    <a:pt x="285943" y="49206"/>
                  </a:lnTo>
                  <a:lnTo>
                    <a:pt x="252042" y="22937"/>
                  </a:lnTo>
                  <a:lnTo>
                    <a:pt x="212028" y="6001"/>
                  </a:lnTo>
                  <a:lnTo>
                    <a:pt x="167499" y="0"/>
                  </a:lnTo>
                  <a:close/>
                </a:path>
              </a:pathLst>
            </a:custGeom>
            <a:solidFill>
              <a:srgbClr val="D2232A"/>
            </a:solidFill>
          </p:spPr>
          <p:txBody>
            <a:bodyPr wrap="square" lIns="0" tIns="0" rIns="0" bIns="0" rtlCol="0"/>
            <a:lstStyle/>
            <a:p>
              <a:endParaRPr/>
            </a:p>
          </p:txBody>
        </p:sp>
        <p:sp>
          <p:nvSpPr>
            <p:cNvPr id="29" name="object 11">
              <a:extLst>
                <a:ext uri="{FF2B5EF4-FFF2-40B4-BE49-F238E27FC236}">
                  <a16:creationId xmlns:a16="http://schemas.microsoft.com/office/drawing/2014/main" id="{DF544520-1297-4CDC-AA5E-E1EC3B3B76FE}"/>
                </a:ext>
              </a:extLst>
            </p:cNvPr>
            <p:cNvSpPr txBox="1"/>
            <p:nvPr/>
          </p:nvSpPr>
          <p:spPr>
            <a:xfrm>
              <a:off x="14783720" y="2358564"/>
              <a:ext cx="222885" cy="415498"/>
            </a:xfrm>
            <a:prstGeom prst="rect">
              <a:avLst/>
            </a:prstGeom>
          </p:spPr>
          <p:txBody>
            <a:bodyPr vert="horz" wrap="square" lIns="0" tIns="0" rIns="0" bIns="0" rtlCol="0">
              <a:spAutoFit/>
            </a:bodyPr>
            <a:lstStyle/>
            <a:p>
              <a:pPr marL="12700"/>
              <a:r>
                <a:rPr sz="2700" b="1" dirty="0">
                  <a:solidFill>
                    <a:srgbClr val="FFFFFF"/>
                  </a:solidFill>
                  <a:latin typeface="Segoe UI"/>
                  <a:cs typeface="Segoe UI"/>
                </a:rPr>
                <a:t>1</a:t>
              </a:r>
              <a:endParaRPr sz="2700" dirty="0">
                <a:latin typeface="Segoe UI"/>
                <a:cs typeface="Segoe UI"/>
              </a:endParaRPr>
            </a:p>
          </p:txBody>
        </p:sp>
      </p:grpSp>
      <p:sp>
        <p:nvSpPr>
          <p:cNvPr id="31" name="TextBox 30">
            <a:extLst>
              <a:ext uri="{FF2B5EF4-FFF2-40B4-BE49-F238E27FC236}">
                <a16:creationId xmlns:a16="http://schemas.microsoft.com/office/drawing/2014/main" id="{85A5622A-11D3-4F00-837D-B8E44FC4C913}"/>
              </a:ext>
            </a:extLst>
          </p:cNvPr>
          <p:cNvSpPr txBox="1"/>
          <p:nvPr/>
        </p:nvSpPr>
        <p:spPr>
          <a:xfrm>
            <a:off x="2600517" y="3975100"/>
            <a:ext cx="4714683" cy="1169551"/>
          </a:xfrm>
          <a:prstGeom prst="rect">
            <a:avLst/>
          </a:prstGeom>
          <a:noFill/>
        </p:spPr>
        <p:txBody>
          <a:bodyPr wrap="square" rtlCol="0">
            <a:spAutoFit/>
          </a:bodyPr>
          <a:lstStyle/>
          <a:p>
            <a:r>
              <a:rPr lang="en-US" sz="1400" b="1" dirty="0"/>
              <a:t>General Comments:</a:t>
            </a:r>
          </a:p>
          <a:p>
            <a:pPr marL="285750" indent="-285750">
              <a:buFont typeface="Arial" panose="020B0604020202020204" pitchFamily="34" charset="0"/>
              <a:buChar char="•"/>
            </a:pPr>
            <a:r>
              <a:rPr lang="en-US" sz="1400" dirty="0"/>
              <a:t>Protected intersection and connection to 20</a:t>
            </a:r>
            <a:r>
              <a:rPr lang="en-US" sz="1400" baseline="30000" dirty="0"/>
              <a:t>th</a:t>
            </a:r>
            <a:r>
              <a:rPr lang="en-US" sz="1400" dirty="0"/>
              <a:t> Street cycle track is also being designed by DDOT. </a:t>
            </a:r>
          </a:p>
          <a:p>
            <a:pPr marL="285750" indent="-285750">
              <a:buFont typeface="Arial" panose="020B0604020202020204" pitchFamily="34" charset="0"/>
              <a:buChar char="•"/>
            </a:pPr>
            <a:r>
              <a:rPr lang="en-US" sz="1400" dirty="0"/>
              <a:t>The intersection of 19</a:t>
            </a:r>
            <a:r>
              <a:rPr lang="en-US" sz="1400" baseline="30000" dirty="0"/>
              <a:t>th</a:t>
            </a:r>
            <a:r>
              <a:rPr lang="en-US" sz="1400" dirty="0"/>
              <a:t> St NW and H St NW is getting a signal in 2019.</a:t>
            </a:r>
          </a:p>
        </p:txBody>
      </p:sp>
      <p:grpSp>
        <p:nvGrpSpPr>
          <p:cNvPr id="13" name="Group 12">
            <a:extLst>
              <a:ext uri="{FF2B5EF4-FFF2-40B4-BE49-F238E27FC236}">
                <a16:creationId xmlns:a16="http://schemas.microsoft.com/office/drawing/2014/main" id="{69BC38B1-C598-4956-87E2-2A5904AB0BAF}"/>
              </a:ext>
            </a:extLst>
          </p:cNvPr>
          <p:cNvGrpSpPr/>
          <p:nvPr/>
        </p:nvGrpSpPr>
        <p:grpSpPr>
          <a:xfrm>
            <a:off x="6519362" y="2537328"/>
            <a:ext cx="335280" cy="415498"/>
            <a:chOff x="14727626" y="2358564"/>
            <a:chExt cx="335280" cy="415498"/>
          </a:xfrm>
        </p:grpSpPr>
        <p:sp>
          <p:nvSpPr>
            <p:cNvPr id="14" name="object 10">
              <a:extLst>
                <a:ext uri="{FF2B5EF4-FFF2-40B4-BE49-F238E27FC236}">
                  <a16:creationId xmlns:a16="http://schemas.microsoft.com/office/drawing/2014/main" id="{E5718A1F-5DE5-407C-BB64-925FF19A9997}"/>
                </a:ext>
              </a:extLst>
            </p:cNvPr>
            <p:cNvSpPr/>
            <p:nvPr/>
          </p:nvSpPr>
          <p:spPr>
            <a:xfrm>
              <a:off x="14727626" y="2408527"/>
              <a:ext cx="335280" cy="336550"/>
            </a:xfrm>
            <a:custGeom>
              <a:avLst/>
              <a:gdLst/>
              <a:ahLst/>
              <a:cxnLst/>
              <a:rect l="l" t="t" r="r" b="b"/>
              <a:pathLst>
                <a:path w="335280" h="336550">
                  <a:moveTo>
                    <a:pt x="167499" y="0"/>
                  </a:moveTo>
                  <a:lnTo>
                    <a:pt x="122970" y="6001"/>
                  </a:lnTo>
                  <a:lnTo>
                    <a:pt x="82957" y="22937"/>
                  </a:lnTo>
                  <a:lnTo>
                    <a:pt x="49058" y="49206"/>
                  </a:lnTo>
                  <a:lnTo>
                    <a:pt x="22867" y="83208"/>
                  </a:lnTo>
                  <a:lnTo>
                    <a:pt x="5983" y="123341"/>
                  </a:lnTo>
                  <a:lnTo>
                    <a:pt x="0" y="168005"/>
                  </a:lnTo>
                  <a:lnTo>
                    <a:pt x="5983" y="212666"/>
                  </a:lnTo>
                  <a:lnTo>
                    <a:pt x="22867" y="252797"/>
                  </a:lnTo>
                  <a:lnTo>
                    <a:pt x="49058" y="286799"/>
                  </a:lnTo>
                  <a:lnTo>
                    <a:pt x="82957" y="313068"/>
                  </a:lnTo>
                  <a:lnTo>
                    <a:pt x="122970" y="330003"/>
                  </a:lnTo>
                  <a:lnTo>
                    <a:pt x="167499" y="336004"/>
                  </a:lnTo>
                  <a:lnTo>
                    <a:pt x="212028" y="330003"/>
                  </a:lnTo>
                  <a:lnTo>
                    <a:pt x="252042" y="313068"/>
                  </a:lnTo>
                  <a:lnTo>
                    <a:pt x="285943" y="286799"/>
                  </a:lnTo>
                  <a:lnTo>
                    <a:pt x="312134" y="252797"/>
                  </a:lnTo>
                  <a:lnTo>
                    <a:pt x="329020" y="212666"/>
                  </a:lnTo>
                  <a:lnTo>
                    <a:pt x="335004" y="168005"/>
                  </a:lnTo>
                  <a:lnTo>
                    <a:pt x="329020" y="123341"/>
                  </a:lnTo>
                  <a:lnTo>
                    <a:pt x="312134" y="83208"/>
                  </a:lnTo>
                  <a:lnTo>
                    <a:pt x="285943" y="49206"/>
                  </a:lnTo>
                  <a:lnTo>
                    <a:pt x="252042" y="22937"/>
                  </a:lnTo>
                  <a:lnTo>
                    <a:pt x="212028" y="6001"/>
                  </a:lnTo>
                  <a:lnTo>
                    <a:pt x="167499" y="0"/>
                  </a:lnTo>
                  <a:close/>
                </a:path>
              </a:pathLst>
            </a:custGeom>
            <a:solidFill>
              <a:srgbClr val="D2232A"/>
            </a:solidFill>
          </p:spPr>
          <p:txBody>
            <a:bodyPr wrap="square" lIns="0" tIns="0" rIns="0" bIns="0" rtlCol="0"/>
            <a:lstStyle/>
            <a:p>
              <a:endParaRPr/>
            </a:p>
          </p:txBody>
        </p:sp>
        <p:sp>
          <p:nvSpPr>
            <p:cNvPr id="15" name="object 11">
              <a:extLst>
                <a:ext uri="{FF2B5EF4-FFF2-40B4-BE49-F238E27FC236}">
                  <a16:creationId xmlns:a16="http://schemas.microsoft.com/office/drawing/2014/main" id="{286BD341-8ECA-4A26-A32D-DBDD2DF2EBB7}"/>
                </a:ext>
              </a:extLst>
            </p:cNvPr>
            <p:cNvSpPr txBox="1"/>
            <p:nvPr/>
          </p:nvSpPr>
          <p:spPr>
            <a:xfrm>
              <a:off x="14783720" y="2358564"/>
              <a:ext cx="222885" cy="415498"/>
            </a:xfrm>
            <a:prstGeom prst="rect">
              <a:avLst/>
            </a:prstGeom>
          </p:spPr>
          <p:txBody>
            <a:bodyPr vert="horz" wrap="square" lIns="0" tIns="0" rIns="0" bIns="0" rtlCol="0">
              <a:spAutoFit/>
            </a:bodyPr>
            <a:lstStyle/>
            <a:p>
              <a:pPr marL="12700"/>
              <a:r>
                <a:rPr lang="en-US" sz="2700" b="1" dirty="0">
                  <a:solidFill>
                    <a:srgbClr val="FFFFFF"/>
                  </a:solidFill>
                  <a:latin typeface="Segoe UI"/>
                  <a:cs typeface="Segoe UI"/>
                </a:rPr>
                <a:t>2</a:t>
              </a:r>
              <a:endParaRPr sz="2700" dirty="0">
                <a:latin typeface="Segoe UI"/>
                <a:cs typeface="Segoe UI"/>
              </a:endParaRPr>
            </a:p>
          </p:txBody>
        </p:sp>
      </p:grpSp>
    </p:spTree>
    <p:extLst>
      <p:ext uri="{BB962C8B-B14F-4D97-AF65-F5344CB8AC3E}">
        <p14:creationId xmlns:p14="http://schemas.microsoft.com/office/powerpoint/2010/main" val="709574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B7078C2A-1EBF-4660-A546-B3D1C0444403}"/>
              </a:ext>
            </a:extLst>
          </p:cNvPr>
          <p:cNvSpPr txBox="1"/>
          <p:nvPr/>
        </p:nvSpPr>
        <p:spPr>
          <a:xfrm>
            <a:off x="7327900" y="3975852"/>
            <a:ext cx="4483100" cy="2246769"/>
          </a:xfrm>
          <a:prstGeom prst="rect">
            <a:avLst/>
          </a:prstGeom>
          <a:noFill/>
        </p:spPr>
        <p:txBody>
          <a:bodyPr wrap="square" rtlCol="0">
            <a:spAutoFit/>
          </a:bodyPr>
          <a:lstStyle/>
          <a:p>
            <a:r>
              <a:rPr lang="en-US" sz="1400" b="1" dirty="0"/>
              <a:t>Location Specific Comments:</a:t>
            </a:r>
          </a:p>
          <a:p>
            <a:pPr marL="342900" indent="-342900">
              <a:buFont typeface="+mj-lt"/>
              <a:buAutoNum type="arabicPeriod"/>
            </a:pPr>
            <a:r>
              <a:rPr lang="en-US" sz="1400" dirty="0"/>
              <a:t>This intersection could use a curb extension here. (+3)</a:t>
            </a:r>
          </a:p>
          <a:p>
            <a:pPr marL="342900" indent="-342900">
              <a:buFont typeface="+mj-lt"/>
              <a:buAutoNum type="arabicPeriod"/>
            </a:pPr>
            <a:r>
              <a:rPr lang="en-US" sz="1400" dirty="0"/>
              <a:t>Include crosswalk here (in addition to other crosswalks  shown).</a:t>
            </a:r>
          </a:p>
          <a:p>
            <a:pPr marL="342900" indent="-342900">
              <a:buFont typeface="+mj-lt"/>
              <a:buAutoNum type="arabicPeriod"/>
            </a:pPr>
            <a:r>
              <a:rPr lang="en-US" sz="1400" dirty="0"/>
              <a:t>Ban this right turn.</a:t>
            </a:r>
          </a:p>
          <a:p>
            <a:pPr marL="342900" indent="-342900">
              <a:buFont typeface="+mj-lt"/>
              <a:buAutoNum type="arabicPeriod"/>
            </a:pPr>
            <a:r>
              <a:rPr lang="en-US" sz="1400" dirty="0"/>
              <a:t>Can we cul-de-sac H Street here?</a:t>
            </a:r>
          </a:p>
          <a:p>
            <a:pPr marL="342900" indent="-342900">
              <a:buFont typeface="+mj-lt"/>
              <a:buAutoNum type="arabicPeriod"/>
            </a:pPr>
            <a:r>
              <a:rPr lang="en-US" sz="1400" dirty="0"/>
              <a:t>Bulb-out for 18th Street NW parking lane? Put this in other  locations too?</a:t>
            </a:r>
          </a:p>
          <a:p>
            <a:pPr marL="342900" indent="-342900">
              <a:buFont typeface="+mj-lt"/>
              <a:buAutoNum type="arabicPeriod"/>
            </a:pPr>
            <a:endParaRPr lang="en-US" sz="1400" dirty="0"/>
          </a:p>
          <a:p>
            <a:r>
              <a:rPr lang="en-US" sz="1400" dirty="0"/>
              <a:t>      Indicates a requested bike box for left turning cyclists.</a:t>
            </a:r>
          </a:p>
        </p:txBody>
      </p:sp>
      <p:sp>
        <p:nvSpPr>
          <p:cNvPr id="13" name="object 3">
            <a:extLst>
              <a:ext uri="{FF2B5EF4-FFF2-40B4-BE49-F238E27FC236}">
                <a16:creationId xmlns:a16="http://schemas.microsoft.com/office/drawing/2014/main" id="{0205AABB-E73A-41BC-9383-9DE20C7259E8}"/>
              </a:ext>
            </a:extLst>
          </p:cNvPr>
          <p:cNvSpPr/>
          <p:nvPr/>
        </p:nvSpPr>
        <p:spPr>
          <a:xfrm>
            <a:off x="623836" y="573806"/>
            <a:ext cx="10958564" cy="3336301"/>
          </a:xfrm>
          <a:prstGeom prst="rect">
            <a:avLst/>
          </a:prstGeom>
          <a:blipFill>
            <a:blip r:embed="rId2" cstate="print"/>
            <a:stretch>
              <a:fillRect/>
            </a:stretch>
          </a:blipFill>
        </p:spPr>
        <p:txBody>
          <a:bodyPr wrap="square" lIns="0" tIns="0" rIns="0" bIns="0" rtlCol="0"/>
          <a:lstStyle/>
          <a:p>
            <a:endParaRPr/>
          </a:p>
        </p:txBody>
      </p:sp>
      <p:sp>
        <p:nvSpPr>
          <p:cNvPr id="4" name="Slide Number Placeholder 3">
            <a:extLst>
              <a:ext uri="{FF2B5EF4-FFF2-40B4-BE49-F238E27FC236}">
                <a16:creationId xmlns:a16="http://schemas.microsoft.com/office/drawing/2014/main" id="{83D2D50C-DE0D-45F9-947A-C8F66F44A8D5}"/>
              </a:ext>
            </a:extLst>
          </p:cNvPr>
          <p:cNvSpPr>
            <a:spLocks noGrp="1"/>
          </p:cNvSpPr>
          <p:nvPr>
            <p:ph type="sldNum" sz="quarter" idx="12"/>
          </p:nvPr>
        </p:nvSpPr>
        <p:spPr/>
        <p:txBody>
          <a:bodyPr/>
          <a:lstStyle/>
          <a:p>
            <a:fld id="{8C111126-4D1A-4478-B92A-23C078296B7A}" type="slidenum">
              <a:rPr lang="en-US" smtClean="0"/>
              <a:pPr/>
              <a:t>11</a:t>
            </a:fld>
            <a:endParaRPr lang="en-US" dirty="0"/>
          </a:p>
        </p:txBody>
      </p:sp>
      <p:sp>
        <p:nvSpPr>
          <p:cNvPr id="20" name="object 2">
            <a:extLst>
              <a:ext uri="{FF2B5EF4-FFF2-40B4-BE49-F238E27FC236}">
                <a16:creationId xmlns:a16="http://schemas.microsoft.com/office/drawing/2014/main" id="{F84E3A81-119F-47E2-AFCB-AB5FF862FBBF}"/>
              </a:ext>
            </a:extLst>
          </p:cNvPr>
          <p:cNvSpPr txBox="1"/>
          <p:nvPr/>
        </p:nvSpPr>
        <p:spPr>
          <a:xfrm>
            <a:off x="417387" y="204474"/>
            <a:ext cx="4831946" cy="307777"/>
          </a:xfrm>
          <a:prstGeom prst="rect">
            <a:avLst/>
          </a:prstGeom>
        </p:spPr>
        <p:txBody>
          <a:bodyPr vert="horz" wrap="square" lIns="0" tIns="0" rIns="0" bIns="0" rtlCol="0">
            <a:spAutoFit/>
          </a:bodyPr>
          <a:lstStyle/>
          <a:p>
            <a:pPr marL="12700"/>
            <a:r>
              <a:rPr sz="2000" b="1" spc="-5" dirty="0">
                <a:solidFill>
                  <a:srgbClr val="CD2A2F"/>
                </a:solidFill>
                <a:cs typeface="Segoe UI" panose="020B0502040204020203" pitchFamily="34" charset="0"/>
              </a:rPr>
              <a:t>1</a:t>
            </a:r>
            <a:r>
              <a:rPr lang="en-US" sz="2000" b="1" spc="-5" dirty="0">
                <a:solidFill>
                  <a:srgbClr val="CD2A2F"/>
                </a:solidFill>
                <a:cs typeface="Segoe UI" panose="020B0502040204020203" pitchFamily="34" charset="0"/>
              </a:rPr>
              <a:t>8</a:t>
            </a:r>
            <a:r>
              <a:rPr sz="2000" b="1" spc="-5" dirty="0">
                <a:solidFill>
                  <a:srgbClr val="CD2A2F"/>
                </a:solidFill>
                <a:cs typeface="Segoe UI" panose="020B0502040204020203" pitchFamily="34" charset="0"/>
              </a:rPr>
              <a:t>00</a:t>
            </a:r>
            <a:r>
              <a:rPr sz="2000" b="1" spc="-80" dirty="0">
                <a:solidFill>
                  <a:srgbClr val="CD2A2F"/>
                </a:solidFill>
                <a:cs typeface="Segoe UI" panose="020B0502040204020203" pitchFamily="34" charset="0"/>
              </a:rPr>
              <a:t> </a:t>
            </a:r>
            <a:r>
              <a:rPr sz="2000" b="1" spc="-10" dirty="0">
                <a:solidFill>
                  <a:srgbClr val="CD2A2F"/>
                </a:solidFill>
                <a:cs typeface="Segoe UI" panose="020B0502040204020203" pitchFamily="34" charset="0"/>
              </a:rPr>
              <a:t>Block</a:t>
            </a:r>
            <a:r>
              <a:rPr lang="en-US" sz="2000" b="1" spc="-10" dirty="0">
                <a:solidFill>
                  <a:srgbClr val="CD2A2F"/>
                </a:solidFill>
                <a:cs typeface="Segoe UI" panose="020B0502040204020203" pitchFamily="34" charset="0"/>
              </a:rPr>
              <a:t> Comments</a:t>
            </a:r>
            <a:endParaRPr sz="2000" dirty="0">
              <a:solidFill>
                <a:srgbClr val="CD2A2F"/>
              </a:solidFill>
              <a:cs typeface="Segoe UI" panose="020B0502040204020203" pitchFamily="34" charset="0"/>
            </a:endParaRPr>
          </a:p>
        </p:txBody>
      </p:sp>
      <p:sp>
        <p:nvSpPr>
          <p:cNvPr id="22" name="object 4">
            <a:extLst>
              <a:ext uri="{FF2B5EF4-FFF2-40B4-BE49-F238E27FC236}">
                <a16:creationId xmlns:a16="http://schemas.microsoft.com/office/drawing/2014/main" id="{7422B418-03B2-4BE8-A0B2-A423AFABF25F}"/>
              </a:ext>
            </a:extLst>
          </p:cNvPr>
          <p:cNvSpPr/>
          <p:nvPr/>
        </p:nvSpPr>
        <p:spPr>
          <a:xfrm>
            <a:off x="619125" y="4122099"/>
            <a:ext cx="1876597" cy="1697873"/>
          </a:xfrm>
          <a:prstGeom prst="rect">
            <a:avLst/>
          </a:prstGeom>
          <a:blipFill>
            <a:blip r:embed="rId3" cstate="print"/>
            <a:stretch>
              <a:fillRect/>
            </a:stretch>
          </a:blipFill>
        </p:spPr>
        <p:txBody>
          <a:bodyPr wrap="square" lIns="0" tIns="0" rIns="0" bIns="0" rtlCol="0"/>
          <a:lstStyle/>
          <a:p>
            <a:endParaRPr/>
          </a:p>
        </p:txBody>
      </p:sp>
      <p:sp>
        <p:nvSpPr>
          <p:cNvPr id="24" name="object 6">
            <a:extLst>
              <a:ext uri="{FF2B5EF4-FFF2-40B4-BE49-F238E27FC236}">
                <a16:creationId xmlns:a16="http://schemas.microsoft.com/office/drawing/2014/main" id="{E95E5334-CBAE-4287-A05B-21FB73963322}"/>
              </a:ext>
            </a:extLst>
          </p:cNvPr>
          <p:cNvSpPr txBox="1"/>
          <p:nvPr/>
        </p:nvSpPr>
        <p:spPr>
          <a:xfrm>
            <a:off x="7323667" y="5803038"/>
            <a:ext cx="290195" cy="700192"/>
          </a:xfrm>
          <a:prstGeom prst="rect">
            <a:avLst/>
          </a:prstGeom>
        </p:spPr>
        <p:txBody>
          <a:bodyPr vert="horz" wrap="square" lIns="0" tIns="0" rIns="0" bIns="0" rtlCol="0">
            <a:spAutoFit/>
          </a:bodyPr>
          <a:lstStyle/>
          <a:p>
            <a:pPr marL="12700"/>
            <a:r>
              <a:rPr sz="4550" b="1" spc="10" dirty="0">
                <a:solidFill>
                  <a:srgbClr val="D2232A"/>
                </a:solidFill>
                <a:latin typeface="Segoe UI"/>
                <a:cs typeface="Segoe UI"/>
              </a:rPr>
              <a:t>*</a:t>
            </a:r>
            <a:endParaRPr sz="4550" dirty="0">
              <a:latin typeface="Segoe UI"/>
              <a:cs typeface="Segoe UI"/>
            </a:endParaRPr>
          </a:p>
        </p:txBody>
      </p:sp>
      <p:sp>
        <p:nvSpPr>
          <p:cNvPr id="26" name="object 8">
            <a:extLst>
              <a:ext uri="{FF2B5EF4-FFF2-40B4-BE49-F238E27FC236}">
                <a16:creationId xmlns:a16="http://schemas.microsoft.com/office/drawing/2014/main" id="{E560EA62-266C-4532-90EA-11BB3A91A3D7}"/>
              </a:ext>
            </a:extLst>
          </p:cNvPr>
          <p:cNvSpPr txBox="1"/>
          <p:nvPr/>
        </p:nvSpPr>
        <p:spPr>
          <a:xfrm>
            <a:off x="9939137" y="2431204"/>
            <a:ext cx="290195" cy="700192"/>
          </a:xfrm>
          <a:prstGeom prst="rect">
            <a:avLst/>
          </a:prstGeom>
        </p:spPr>
        <p:txBody>
          <a:bodyPr vert="horz" wrap="square" lIns="0" tIns="0" rIns="0" bIns="0" rtlCol="0">
            <a:spAutoFit/>
          </a:bodyPr>
          <a:lstStyle/>
          <a:p>
            <a:pPr marL="12700"/>
            <a:r>
              <a:rPr sz="4550" b="1" spc="10" dirty="0">
                <a:solidFill>
                  <a:srgbClr val="D2232A"/>
                </a:solidFill>
                <a:latin typeface="Segoe UI"/>
                <a:cs typeface="Segoe UI"/>
              </a:rPr>
              <a:t>*</a:t>
            </a:r>
            <a:endParaRPr sz="4550" dirty="0">
              <a:latin typeface="Segoe UI"/>
              <a:cs typeface="Segoe UI"/>
            </a:endParaRPr>
          </a:p>
        </p:txBody>
      </p:sp>
      <p:sp>
        <p:nvSpPr>
          <p:cNvPr id="31" name="TextBox 30">
            <a:extLst>
              <a:ext uri="{FF2B5EF4-FFF2-40B4-BE49-F238E27FC236}">
                <a16:creationId xmlns:a16="http://schemas.microsoft.com/office/drawing/2014/main" id="{85A5622A-11D3-4F00-837D-B8E44FC4C913}"/>
              </a:ext>
            </a:extLst>
          </p:cNvPr>
          <p:cNvSpPr txBox="1"/>
          <p:nvPr/>
        </p:nvSpPr>
        <p:spPr>
          <a:xfrm>
            <a:off x="2600517" y="3975852"/>
            <a:ext cx="4552000" cy="1815882"/>
          </a:xfrm>
          <a:prstGeom prst="rect">
            <a:avLst/>
          </a:prstGeom>
          <a:noFill/>
        </p:spPr>
        <p:txBody>
          <a:bodyPr wrap="square" rtlCol="0">
            <a:spAutoFit/>
          </a:bodyPr>
          <a:lstStyle/>
          <a:p>
            <a:r>
              <a:rPr lang="en-US" sz="1400" b="1" dirty="0"/>
              <a:t>General Comments:</a:t>
            </a:r>
          </a:p>
          <a:p>
            <a:pPr marL="285750" indent="-285750">
              <a:buFont typeface="Arial" panose="020B0604020202020204" pitchFamily="34" charset="0"/>
              <a:buChar char="•"/>
            </a:pPr>
            <a:r>
              <a:rPr lang="en-US" sz="1400" dirty="0"/>
              <a:t>Keep capability for a westbound contraflow  bus lane on H Street NW (which it looks  like you’re indeed doing - thanks!).</a:t>
            </a:r>
          </a:p>
          <a:p>
            <a:pPr marL="285750" indent="-285750">
              <a:buFont typeface="Arial" panose="020B0604020202020204" pitchFamily="34" charset="0"/>
              <a:buChar char="•"/>
            </a:pPr>
            <a:r>
              <a:rPr lang="en-US" sz="1400" dirty="0"/>
              <a:t>Include leading pedestrian intervals  (LPIs) at all intersections.</a:t>
            </a:r>
          </a:p>
          <a:p>
            <a:pPr marL="285750" indent="-285750">
              <a:buFont typeface="Arial" panose="020B0604020202020204" pitchFamily="34" charset="0"/>
              <a:buChar char="•"/>
            </a:pPr>
            <a:r>
              <a:rPr lang="en-US" sz="1400" dirty="0"/>
              <a:t>How do I safely get onto 18</a:t>
            </a:r>
            <a:r>
              <a:rPr lang="en-US" sz="1400" baseline="30000" dirty="0"/>
              <a:t>th</a:t>
            </a:r>
            <a:r>
              <a:rPr lang="en-US" sz="1400" dirty="0"/>
              <a:t> Street NB from the Penn Ave EB bike lane? </a:t>
            </a:r>
          </a:p>
        </p:txBody>
      </p:sp>
      <p:grpSp>
        <p:nvGrpSpPr>
          <p:cNvPr id="2" name="Group 1">
            <a:extLst>
              <a:ext uri="{FF2B5EF4-FFF2-40B4-BE49-F238E27FC236}">
                <a16:creationId xmlns:a16="http://schemas.microsoft.com/office/drawing/2014/main" id="{A801A118-9413-425F-A7D9-6ACA56FE83E1}"/>
              </a:ext>
            </a:extLst>
          </p:cNvPr>
          <p:cNvGrpSpPr/>
          <p:nvPr/>
        </p:nvGrpSpPr>
        <p:grpSpPr>
          <a:xfrm>
            <a:off x="2782449" y="1596953"/>
            <a:ext cx="297698" cy="310923"/>
            <a:chOff x="12392275" y="3960590"/>
            <a:chExt cx="297698" cy="310923"/>
          </a:xfrm>
        </p:grpSpPr>
        <p:sp>
          <p:nvSpPr>
            <p:cNvPr id="28" name="object 10">
              <a:extLst>
                <a:ext uri="{FF2B5EF4-FFF2-40B4-BE49-F238E27FC236}">
                  <a16:creationId xmlns:a16="http://schemas.microsoft.com/office/drawing/2014/main" id="{F9F9E125-FE13-4A3F-9543-EDD88E0ECC72}"/>
                </a:ext>
              </a:extLst>
            </p:cNvPr>
            <p:cNvSpPr/>
            <p:nvPr/>
          </p:nvSpPr>
          <p:spPr>
            <a:xfrm>
              <a:off x="12392275" y="3972687"/>
              <a:ext cx="297698" cy="298826"/>
            </a:xfrm>
            <a:custGeom>
              <a:avLst/>
              <a:gdLst/>
              <a:ahLst/>
              <a:cxnLst/>
              <a:rect l="l" t="t" r="r" b="b"/>
              <a:pathLst>
                <a:path w="335280" h="336550">
                  <a:moveTo>
                    <a:pt x="167499" y="0"/>
                  </a:moveTo>
                  <a:lnTo>
                    <a:pt x="122970" y="6001"/>
                  </a:lnTo>
                  <a:lnTo>
                    <a:pt x="82957" y="22937"/>
                  </a:lnTo>
                  <a:lnTo>
                    <a:pt x="49058" y="49206"/>
                  </a:lnTo>
                  <a:lnTo>
                    <a:pt x="22867" y="83208"/>
                  </a:lnTo>
                  <a:lnTo>
                    <a:pt x="5983" y="123341"/>
                  </a:lnTo>
                  <a:lnTo>
                    <a:pt x="0" y="168005"/>
                  </a:lnTo>
                  <a:lnTo>
                    <a:pt x="5983" y="212666"/>
                  </a:lnTo>
                  <a:lnTo>
                    <a:pt x="22867" y="252797"/>
                  </a:lnTo>
                  <a:lnTo>
                    <a:pt x="49058" y="286799"/>
                  </a:lnTo>
                  <a:lnTo>
                    <a:pt x="82957" y="313068"/>
                  </a:lnTo>
                  <a:lnTo>
                    <a:pt x="122970" y="330003"/>
                  </a:lnTo>
                  <a:lnTo>
                    <a:pt x="167499" y="336004"/>
                  </a:lnTo>
                  <a:lnTo>
                    <a:pt x="212028" y="330003"/>
                  </a:lnTo>
                  <a:lnTo>
                    <a:pt x="252042" y="313068"/>
                  </a:lnTo>
                  <a:lnTo>
                    <a:pt x="285943" y="286799"/>
                  </a:lnTo>
                  <a:lnTo>
                    <a:pt x="312134" y="252797"/>
                  </a:lnTo>
                  <a:lnTo>
                    <a:pt x="329020" y="212666"/>
                  </a:lnTo>
                  <a:lnTo>
                    <a:pt x="335004" y="168005"/>
                  </a:lnTo>
                  <a:lnTo>
                    <a:pt x="329020" y="123341"/>
                  </a:lnTo>
                  <a:lnTo>
                    <a:pt x="312134" y="83208"/>
                  </a:lnTo>
                  <a:lnTo>
                    <a:pt x="285943" y="49206"/>
                  </a:lnTo>
                  <a:lnTo>
                    <a:pt x="252042" y="22937"/>
                  </a:lnTo>
                  <a:lnTo>
                    <a:pt x="212028" y="6001"/>
                  </a:lnTo>
                  <a:lnTo>
                    <a:pt x="167499" y="0"/>
                  </a:lnTo>
                  <a:close/>
                </a:path>
              </a:pathLst>
            </a:custGeom>
            <a:solidFill>
              <a:srgbClr val="D2232A"/>
            </a:solidFill>
          </p:spPr>
          <p:txBody>
            <a:bodyPr wrap="square" lIns="0" tIns="0" rIns="0" bIns="0" rtlCol="0"/>
            <a:lstStyle/>
            <a:p>
              <a:endParaRPr/>
            </a:p>
          </p:txBody>
        </p:sp>
        <p:sp>
          <p:nvSpPr>
            <p:cNvPr id="29" name="object 11">
              <a:extLst>
                <a:ext uri="{FF2B5EF4-FFF2-40B4-BE49-F238E27FC236}">
                  <a16:creationId xmlns:a16="http://schemas.microsoft.com/office/drawing/2014/main" id="{DF544520-1297-4CDC-AA5E-E1EC3B3B76FE}"/>
                </a:ext>
              </a:extLst>
            </p:cNvPr>
            <p:cNvSpPr txBox="1"/>
            <p:nvPr/>
          </p:nvSpPr>
          <p:spPr>
            <a:xfrm>
              <a:off x="12450640" y="3960590"/>
              <a:ext cx="197902" cy="273278"/>
            </a:xfrm>
            <a:prstGeom prst="rect">
              <a:avLst/>
            </a:prstGeom>
          </p:spPr>
          <p:txBody>
            <a:bodyPr vert="horz" wrap="square" lIns="0" tIns="0" rIns="0" bIns="0" rtlCol="0">
              <a:spAutoFit/>
            </a:bodyPr>
            <a:lstStyle/>
            <a:p>
              <a:pPr marL="12700"/>
              <a:r>
                <a:rPr sz="2000" b="1" dirty="0">
                  <a:solidFill>
                    <a:srgbClr val="FFFFFF"/>
                  </a:solidFill>
                  <a:latin typeface="Segoe UI"/>
                  <a:cs typeface="Segoe UI"/>
                </a:rPr>
                <a:t>1</a:t>
              </a:r>
              <a:endParaRPr sz="2000" dirty="0">
                <a:latin typeface="Segoe UI"/>
                <a:cs typeface="Segoe UI"/>
              </a:endParaRPr>
            </a:p>
          </p:txBody>
        </p:sp>
      </p:grpSp>
      <p:grpSp>
        <p:nvGrpSpPr>
          <p:cNvPr id="16" name="Group 15">
            <a:extLst>
              <a:ext uri="{FF2B5EF4-FFF2-40B4-BE49-F238E27FC236}">
                <a16:creationId xmlns:a16="http://schemas.microsoft.com/office/drawing/2014/main" id="{9DA37F97-E2BC-4D53-BD68-46C4123EAC56}"/>
              </a:ext>
            </a:extLst>
          </p:cNvPr>
          <p:cNvGrpSpPr/>
          <p:nvPr/>
        </p:nvGrpSpPr>
        <p:grpSpPr>
          <a:xfrm>
            <a:off x="4081577" y="2122467"/>
            <a:ext cx="297698" cy="312095"/>
            <a:chOff x="12392275" y="3959418"/>
            <a:chExt cx="297698" cy="312095"/>
          </a:xfrm>
        </p:grpSpPr>
        <p:sp>
          <p:nvSpPr>
            <p:cNvPr id="17" name="object 10">
              <a:extLst>
                <a:ext uri="{FF2B5EF4-FFF2-40B4-BE49-F238E27FC236}">
                  <a16:creationId xmlns:a16="http://schemas.microsoft.com/office/drawing/2014/main" id="{CF467096-2AB4-40C1-ACF2-3EC21A87E207}"/>
                </a:ext>
              </a:extLst>
            </p:cNvPr>
            <p:cNvSpPr/>
            <p:nvPr/>
          </p:nvSpPr>
          <p:spPr>
            <a:xfrm>
              <a:off x="12392275" y="3972687"/>
              <a:ext cx="297698" cy="298826"/>
            </a:xfrm>
            <a:custGeom>
              <a:avLst/>
              <a:gdLst/>
              <a:ahLst/>
              <a:cxnLst/>
              <a:rect l="l" t="t" r="r" b="b"/>
              <a:pathLst>
                <a:path w="335280" h="336550">
                  <a:moveTo>
                    <a:pt x="167499" y="0"/>
                  </a:moveTo>
                  <a:lnTo>
                    <a:pt x="122970" y="6001"/>
                  </a:lnTo>
                  <a:lnTo>
                    <a:pt x="82957" y="22937"/>
                  </a:lnTo>
                  <a:lnTo>
                    <a:pt x="49058" y="49206"/>
                  </a:lnTo>
                  <a:lnTo>
                    <a:pt x="22867" y="83208"/>
                  </a:lnTo>
                  <a:lnTo>
                    <a:pt x="5983" y="123341"/>
                  </a:lnTo>
                  <a:lnTo>
                    <a:pt x="0" y="168005"/>
                  </a:lnTo>
                  <a:lnTo>
                    <a:pt x="5983" y="212666"/>
                  </a:lnTo>
                  <a:lnTo>
                    <a:pt x="22867" y="252797"/>
                  </a:lnTo>
                  <a:lnTo>
                    <a:pt x="49058" y="286799"/>
                  </a:lnTo>
                  <a:lnTo>
                    <a:pt x="82957" y="313068"/>
                  </a:lnTo>
                  <a:lnTo>
                    <a:pt x="122970" y="330003"/>
                  </a:lnTo>
                  <a:lnTo>
                    <a:pt x="167499" y="336004"/>
                  </a:lnTo>
                  <a:lnTo>
                    <a:pt x="212028" y="330003"/>
                  </a:lnTo>
                  <a:lnTo>
                    <a:pt x="252042" y="313068"/>
                  </a:lnTo>
                  <a:lnTo>
                    <a:pt x="285943" y="286799"/>
                  </a:lnTo>
                  <a:lnTo>
                    <a:pt x="312134" y="252797"/>
                  </a:lnTo>
                  <a:lnTo>
                    <a:pt x="329020" y="212666"/>
                  </a:lnTo>
                  <a:lnTo>
                    <a:pt x="335004" y="168005"/>
                  </a:lnTo>
                  <a:lnTo>
                    <a:pt x="329020" y="123341"/>
                  </a:lnTo>
                  <a:lnTo>
                    <a:pt x="312134" y="83208"/>
                  </a:lnTo>
                  <a:lnTo>
                    <a:pt x="285943" y="49206"/>
                  </a:lnTo>
                  <a:lnTo>
                    <a:pt x="252042" y="22937"/>
                  </a:lnTo>
                  <a:lnTo>
                    <a:pt x="212028" y="6001"/>
                  </a:lnTo>
                  <a:lnTo>
                    <a:pt x="167499" y="0"/>
                  </a:lnTo>
                  <a:close/>
                </a:path>
              </a:pathLst>
            </a:custGeom>
            <a:solidFill>
              <a:srgbClr val="D2232A"/>
            </a:solidFill>
          </p:spPr>
          <p:txBody>
            <a:bodyPr wrap="square" lIns="0" tIns="0" rIns="0" bIns="0" rtlCol="0"/>
            <a:lstStyle/>
            <a:p>
              <a:endParaRPr/>
            </a:p>
          </p:txBody>
        </p:sp>
        <p:sp>
          <p:nvSpPr>
            <p:cNvPr id="18" name="object 11">
              <a:extLst>
                <a:ext uri="{FF2B5EF4-FFF2-40B4-BE49-F238E27FC236}">
                  <a16:creationId xmlns:a16="http://schemas.microsoft.com/office/drawing/2014/main" id="{CE33F99E-1A06-45E9-B33E-F76CC2A9F966}"/>
                </a:ext>
              </a:extLst>
            </p:cNvPr>
            <p:cNvSpPr txBox="1"/>
            <p:nvPr/>
          </p:nvSpPr>
          <p:spPr>
            <a:xfrm>
              <a:off x="12447618" y="3959418"/>
              <a:ext cx="197902" cy="307777"/>
            </a:xfrm>
            <a:prstGeom prst="rect">
              <a:avLst/>
            </a:prstGeom>
          </p:spPr>
          <p:txBody>
            <a:bodyPr vert="horz" wrap="square" lIns="0" tIns="0" rIns="0" bIns="0" rtlCol="0">
              <a:spAutoFit/>
            </a:bodyPr>
            <a:lstStyle/>
            <a:p>
              <a:pPr marL="12700"/>
              <a:r>
                <a:rPr lang="en-US" sz="2000" b="1" dirty="0">
                  <a:solidFill>
                    <a:srgbClr val="FFFFFF"/>
                  </a:solidFill>
                  <a:latin typeface="Segoe UI"/>
                  <a:cs typeface="Segoe UI"/>
                </a:rPr>
                <a:t>2</a:t>
              </a:r>
              <a:endParaRPr sz="2000" dirty="0">
                <a:latin typeface="Segoe UI"/>
                <a:cs typeface="Segoe UI"/>
              </a:endParaRPr>
            </a:p>
          </p:txBody>
        </p:sp>
      </p:grpSp>
      <p:grpSp>
        <p:nvGrpSpPr>
          <p:cNvPr id="19" name="Group 18">
            <a:extLst>
              <a:ext uri="{FF2B5EF4-FFF2-40B4-BE49-F238E27FC236}">
                <a16:creationId xmlns:a16="http://schemas.microsoft.com/office/drawing/2014/main" id="{30AA11FB-C4EA-4147-88AC-2B2569BDD323}"/>
              </a:ext>
            </a:extLst>
          </p:cNvPr>
          <p:cNvGrpSpPr/>
          <p:nvPr/>
        </p:nvGrpSpPr>
        <p:grpSpPr>
          <a:xfrm>
            <a:off x="4414103" y="1907876"/>
            <a:ext cx="297698" cy="307777"/>
            <a:chOff x="12392275" y="3963736"/>
            <a:chExt cx="297698" cy="307777"/>
          </a:xfrm>
        </p:grpSpPr>
        <p:sp>
          <p:nvSpPr>
            <p:cNvPr id="23" name="object 10">
              <a:extLst>
                <a:ext uri="{FF2B5EF4-FFF2-40B4-BE49-F238E27FC236}">
                  <a16:creationId xmlns:a16="http://schemas.microsoft.com/office/drawing/2014/main" id="{E763A9D5-BF6F-4E2F-8FCB-BBB93C51B85F}"/>
                </a:ext>
              </a:extLst>
            </p:cNvPr>
            <p:cNvSpPr/>
            <p:nvPr/>
          </p:nvSpPr>
          <p:spPr>
            <a:xfrm>
              <a:off x="12392275" y="3972687"/>
              <a:ext cx="297698" cy="298826"/>
            </a:xfrm>
            <a:custGeom>
              <a:avLst/>
              <a:gdLst/>
              <a:ahLst/>
              <a:cxnLst/>
              <a:rect l="l" t="t" r="r" b="b"/>
              <a:pathLst>
                <a:path w="335280" h="336550">
                  <a:moveTo>
                    <a:pt x="167499" y="0"/>
                  </a:moveTo>
                  <a:lnTo>
                    <a:pt x="122970" y="6001"/>
                  </a:lnTo>
                  <a:lnTo>
                    <a:pt x="82957" y="22937"/>
                  </a:lnTo>
                  <a:lnTo>
                    <a:pt x="49058" y="49206"/>
                  </a:lnTo>
                  <a:lnTo>
                    <a:pt x="22867" y="83208"/>
                  </a:lnTo>
                  <a:lnTo>
                    <a:pt x="5983" y="123341"/>
                  </a:lnTo>
                  <a:lnTo>
                    <a:pt x="0" y="168005"/>
                  </a:lnTo>
                  <a:lnTo>
                    <a:pt x="5983" y="212666"/>
                  </a:lnTo>
                  <a:lnTo>
                    <a:pt x="22867" y="252797"/>
                  </a:lnTo>
                  <a:lnTo>
                    <a:pt x="49058" y="286799"/>
                  </a:lnTo>
                  <a:lnTo>
                    <a:pt x="82957" y="313068"/>
                  </a:lnTo>
                  <a:lnTo>
                    <a:pt x="122970" y="330003"/>
                  </a:lnTo>
                  <a:lnTo>
                    <a:pt x="167499" y="336004"/>
                  </a:lnTo>
                  <a:lnTo>
                    <a:pt x="212028" y="330003"/>
                  </a:lnTo>
                  <a:lnTo>
                    <a:pt x="252042" y="313068"/>
                  </a:lnTo>
                  <a:lnTo>
                    <a:pt x="285943" y="286799"/>
                  </a:lnTo>
                  <a:lnTo>
                    <a:pt x="312134" y="252797"/>
                  </a:lnTo>
                  <a:lnTo>
                    <a:pt x="329020" y="212666"/>
                  </a:lnTo>
                  <a:lnTo>
                    <a:pt x="335004" y="168005"/>
                  </a:lnTo>
                  <a:lnTo>
                    <a:pt x="329020" y="123341"/>
                  </a:lnTo>
                  <a:lnTo>
                    <a:pt x="312134" y="83208"/>
                  </a:lnTo>
                  <a:lnTo>
                    <a:pt x="285943" y="49206"/>
                  </a:lnTo>
                  <a:lnTo>
                    <a:pt x="252042" y="22937"/>
                  </a:lnTo>
                  <a:lnTo>
                    <a:pt x="212028" y="6001"/>
                  </a:lnTo>
                  <a:lnTo>
                    <a:pt x="167499" y="0"/>
                  </a:lnTo>
                  <a:close/>
                </a:path>
              </a:pathLst>
            </a:custGeom>
            <a:solidFill>
              <a:srgbClr val="D2232A"/>
            </a:solidFill>
          </p:spPr>
          <p:txBody>
            <a:bodyPr wrap="square" lIns="0" tIns="0" rIns="0" bIns="0" rtlCol="0"/>
            <a:lstStyle/>
            <a:p>
              <a:endParaRPr/>
            </a:p>
          </p:txBody>
        </p:sp>
        <p:sp>
          <p:nvSpPr>
            <p:cNvPr id="27" name="object 11">
              <a:extLst>
                <a:ext uri="{FF2B5EF4-FFF2-40B4-BE49-F238E27FC236}">
                  <a16:creationId xmlns:a16="http://schemas.microsoft.com/office/drawing/2014/main" id="{7B1095BF-53A3-444F-AAD0-E9525F4A907A}"/>
                </a:ext>
              </a:extLst>
            </p:cNvPr>
            <p:cNvSpPr txBox="1"/>
            <p:nvPr/>
          </p:nvSpPr>
          <p:spPr>
            <a:xfrm>
              <a:off x="12453134" y="3963736"/>
              <a:ext cx="197902" cy="307777"/>
            </a:xfrm>
            <a:prstGeom prst="rect">
              <a:avLst/>
            </a:prstGeom>
          </p:spPr>
          <p:txBody>
            <a:bodyPr vert="horz" wrap="square" lIns="0" tIns="0" rIns="0" bIns="0" rtlCol="0">
              <a:spAutoFit/>
            </a:bodyPr>
            <a:lstStyle/>
            <a:p>
              <a:pPr marL="12700"/>
              <a:r>
                <a:rPr lang="en-US" sz="2000" b="1" dirty="0">
                  <a:solidFill>
                    <a:srgbClr val="FFFFFF"/>
                  </a:solidFill>
                  <a:latin typeface="Segoe UI"/>
                  <a:cs typeface="Segoe UI"/>
                </a:rPr>
                <a:t>3</a:t>
              </a:r>
              <a:endParaRPr sz="2000" dirty="0">
                <a:latin typeface="Segoe UI"/>
                <a:cs typeface="Segoe UI"/>
              </a:endParaRPr>
            </a:p>
          </p:txBody>
        </p:sp>
      </p:grpSp>
      <p:grpSp>
        <p:nvGrpSpPr>
          <p:cNvPr id="30" name="Group 29">
            <a:extLst>
              <a:ext uri="{FF2B5EF4-FFF2-40B4-BE49-F238E27FC236}">
                <a16:creationId xmlns:a16="http://schemas.microsoft.com/office/drawing/2014/main" id="{EAA2CC4C-5404-4206-8BA0-60353FF3C667}"/>
              </a:ext>
            </a:extLst>
          </p:cNvPr>
          <p:cNvGrpSpPr/>
          <p:nvPr/>
        </p:nvGrpSpPr>
        <p:grpSpPr>
          <a:xfrm>
            <a:off x="8588751" y="1199655"/>
            <a:ext cx="297698" cy="307777"/>
            <a:chOff x="12392275" y="3965224"/>
            <a:chExt cx="297698" cy="307777"/>
          </a:xfrm>
        </p:grpSpPr>
        <p:sp>
          <p:nvSpPr>
            <p:cNvPr id="33" name="object 10">
              <a:extLst>
                <a:ext uri="{FF2B5EF4-FFF2-40B4-BE49-F238E27FC236}">
                  <a16:creationId xmlns:a16="http://schemas.microsoft.com/office/drawing/2014/main" id="{4C3A808E-EA79-49A3-BB1A-0AE7530C6477}"/>
                </a:ext>
              </a:extLst>
            </p:cNvPr>
            <p:cNvSpPr/>
            <p:nvPr/>
          </p:nvSpPr>
          <p:spPr>
            <a:xfrm>
              <a:off x="12392275" y="3972687"/>
              <a:ext cx="297698" cy="298826"/>
            </a:xfrm>
            <a:custGeom>
              <a:avLst/>
              <a:gdLst/>
              <a:ahLst/>
              <a:cxnLst/>
              <a:rect l="l" t="t" r="r" b="b"/>
              <a:pathLst>
                <a:path w="335280" h="336550">
                  <a:moveTo>
                    <a:pt x="167499" y="0"/>
                  </a:moveTo>
                  <a:lnTo>
                    <a:pt x="122970" y="6001"/>
                  </a:lnTo>
                  <a:lnTo>
                    <a:pt x="82957" y="22937"/>
                  </a:lnTo>
                  <a:lnTo>
                    <a:pt x="49058" y="49206"/>
                  </a:lnTo>
                  <a:lnTo>
                    <a:pt x="22867" y="83208"/>
                  </a:lnTo>
                  <a:lnTo>
                    <a:pt x="5983" y="123341"/>
                  </a:lnTo>
                  <a:lnTo>
                    <a:pt x="0" y="168005"/>
                  </a:lnTo>
                  <a:lnTo>
                    <a:pt x="5983" y="212666"/>
                  </a:lnTo>
                  <a:lnTo>
                    <a:pt x="22867" y="252797"/>
                  </a:lnTo>
                  <a:lnTo>
                    <a:pt x="49058" y="286799"/>
                  </a:lnTo>
                  <a:lnTo>
                    <a:pt x="82957" y="313068"/>
                  </a:lnTo>
                  <a:lnTo>
                    <a:pt x="122970" y="330003"/>
                  </a:lnTo>
                  <a:lnTo>
                    <a:pt x="167499" y="336004"/>
                  </a:lnTo>
                  <a:lnTo>
                    <a:pt x="212028" y="330003"/>
                  </a:lnTo>
                  <a:lnTo>
                    <a:pt x="252042" y="313068"/>
                  </a:lnTo>
                  <a:lnTo>
                    <a:pt x="285943" y="286799"/>
                  </a:lnTo>
                  <a:lnTo>
                    <a:pt x="312134" y="252797"/>
                  </a:lnTo>
                  <a:lnTo>
                    <a:pt x="329020" y="212666"/>
                  </a:lnTo>
                  <a:lnTo>
                    <a:pt x="335004" y="168005"/>
                  </a:lnTo>
                  <a:lnTo>
                    <a:pt x="329020" y="123341"/>
                  </a:lnTo>
                  <a:lnTo>
                    <a:pt x="312134" y="83208"/>
                  </a:lnTo>
                  <a:lnTo>
                    <a:pt x="285943" y="49206"/>
                  </a:lnTo>
                  <a:lnTo>
                    <a:pt x="252042" y="22937"/>
                  </a:lnTo>
                  <a:lnTo>
                    <a:pt x="212028" y="6001"/>
                  </a:lnTo>
                  <a:lnTo>
                    <a:pt x="167499" y="0"/>
                  </a:lnTo>
                  <a:close/>
                </a:path>
              </a:pathLst>
            </a:custGeom>
            <a:solidFill>
              <a:srgbClr val="D2232A"/>
            </a:solidFill>
          </p:spPr>
          <p:txBody>
            <a:bodyPr wrap="square" lIns="0" tIns="0" rIns="0" bIns="0" rtlCol="0"/>
            <a:lstStyle/>
            <a:p>
              <a:endParaRPr/>
            </a:p>
          </p:txBody>
        </p:sp>
        <p:sp>
          <p:nvSpPr>
            <p:cNvPr id="34" name="object 11">
              <a:extLst>
                <a:ext uri="{FF2B5EF4-FFF2-40B4-BE49-F238E27FC236}">
                  <a16:creationId xmlns:a16="http://schemas.microsoft.com/office/drawing/2014/main" id="{9B31C066-D9BC-4DFF-812C-DC4F00463E8F}"/>
                </a:ext>
              </a:extLst>
            </p:cNvPr>
            <p:cNvSpPr txBox="1"/>
            <p:nvPr/>
          </p:nvSpPr>
          <p:spPr>
            <a:xfrm>
              <a:off x="12455427" y="3965224"/>
              <a:ext cx="197902" cy="307777"/>
            </a:xfrm>
            <a:prstGeom prst="rect">
              <a:avLst/>
            </a:prstGeom>
          </p:spPr>
          <p:txBody>
            <a:bodyPr vert="horz" wrap="square" lIns="0" tIns="0" rIns="0" bIns="0" rtlCol="0">
              <a:spAutoFit/>
            </a:bodyPr>
            <a:lstStyle/>
            <a:p>
              <a:pPr marL="12700"/>
              <a:r>
                <a:rPr lang="en-US" sz="2000" b="1" dirty="0">
                  <a:solidFill>
                    <a:srgbClr val="FFFFFF"/>
                  </a:solidFill>
                  <a:latin typeface="Segoe UI"/>
                  <a:cs typeface="Segoe UI"/>
                </a:rPr>
                <a:t>5</a:t>
              </a:r>
              <a:endParaRPr sz="2000" dirty="0">
                <a:latin typeface="Segoe UI"/>
                <a:cs typeface="Segoe UI"/>
              </a:endParaRPr>
            </a:p>
          </p:txBody>
        </p:sp>
      </p:grpSp>
      <p:grpSp>
        <p:nvGrpSpPr>
          <p:cNvPr id="35" name="Group 34">
            <a:extLst>
              <a:ext uri="{FF2B5EF4-FFF2-40B4-BE49-F238E27FC236}">
                <a16:creationId xmlns:a16="http://schemas.microsoft.com/office/drawing/2014/main" id="{259647BE-4669-4524-915B-4F3FDDDBD35E}"/>
              </a:ext>
            </a:extLst>
          </p:cNvPr>
          <p:cNvGrpSpPr/>
          <p:nvPr/>
        </p:nvGrpSpPr>
        <p:grpSpPr>
          <a:xfrm>
            <a:off x="7605395" y="2967104"/>
            <a:ext cx="297698" cy="307777"/>
            <a:chOff x="12392275" y="3969057"/>
            <a:chExt cx="297698" cy="307777"/>
          </a:xfrm>
        </p:grpSpPr>
        <p:sp>
          <p:nvSpPr>
            <p:cNvPr id="36" name="object 10">
              <a:extLst>
                <a:ext uri="{FF2B5EF4-FFF2-40B4-BE49-F238E27FC236}">
                  <a16:creationId xmlns:a16="http://schemas.microsoft.com/office/drawing/2014/main" id="{6FF6FE9B-6C5E-445E-A77D-7DCFB64FBB1C}"/>
                </a:ext>
              </a:extLst>
            </p:cNvPr>
            <p:cNvSpPr/>
            <p:nvPr/>
          </p:nvSpPr>
          <p:spPr>
            <a:xfrm>
              <a:off x="12392275" y="3972687"/>
              <a:ext cx="297698" cy="298826"/>
            </a:xfrm>
            <a:custGeom>
              <a:avLst/>
              <a:gdLst/>
              <a:ahLst/>
              <a:cxnLst/>
              <a:rect l="l" t="t" r="r" b="b"/>
              <a:pathLst>
                <a:path w="335280" h="336550">
                  <a:moveTo>
                    <a:pt x="167499" y="0"/>
                  </a:moveTo>
                  <a:lnTo>
                    <a:pt x="122970" y="6001"/>
                  </a:lnTo>
                  <a:lnTo>
                    <a:pt x="82957" y="22937"/>
                  </a:lnTo>
                  <a:lnTo>
                    <a:pt x="49058" y="49206"/>
                  </a:lnTo>
                  <a:lnTo>
                    <a:pt x="22867" y="83208"/>
                  </a:lnTo>
                  <a:lnTo>
                    <a:pt x="5983" y="123341"/>
                  </a:lnTo>
                  <a:lnTo>
                    <a:pt x="0" y="168005"/>
                  </a:lnTo>
                  <a:lnTo>
                    <a:pt x="5983" y="212666"/>
                  </a:lnTo>
                  <a:lnTo>
                    <a:pt x="22867" y="252797"/>
                  </a:lnTo>
                  <a:lnTo>
                    <a:pt x="49058" y="286799"/>
                  </a:lnTo>
                  <a:lnTo>
                    <a:pt x="82957" y="313068"/>
                  </a:lnTo>
                  <a:lnTo>
                    <a:pt x="122970" y="330003"/>
                  </a:lnTo>
                  <a:lnTo>
                    <a:pt x="167499" y="336004"/>
                  </a:lnTo>
                  <a:lnTo>
                    <a:pt x="212028" y="330003"/>
                  </a:lnTo>
                  <a:lnTo>
                    <a:pt x="252042" y="313068"/>
                  </a:lnTo>
                  <a:lnTo>
                    <a:pt x="285943" y="286799"/>
                  </a:lnTo>
                  <a:lnTo>
                    <a:pt x="312134" y="252797"/>
                  </a:lnTo>
                  <a:lnTo>
                    <a:pt x="329020" y="212666"/>
                  </a:lnTo>
                  <a:lnTo>
                    <a:pt x="335004" y="168005"/>
                  </a:lnTo>
                  <a:lnTo>
                    <a:pt x="329020" y="123341"/>
                  </a:lnTo>
                  <a:lnTo>
                    <a:pt x="312134" y="83208"/>
                  </a:lnTo>
                  <a:lnTo>
                    <a:pt x="285943" y="49206"/>
                  </a:lnTo>
                  <a:lnTo>
                    <a:pt x="252042" y="22937"/>
                  </a:lnTo>
                  <a:lnTo>
                    <a:pt x="212028" y="6001"/>
                  </a:lnTo>
                  <a:lnTo>
                    <a:pt x="167499" y="0"/>
                  </a:lnTo>
                  <a:close/>
                </a:path>
              </a:pathLst>
            </a:custGeom>
            <a:solidFill>
              <a:srgbClr val="D2232A"/>
            </a:solidFill>
          </p:spPr>
          <p:txBody>
            <a:bodyPr wrap="square" lIns="0" tIns="0" rIns="0" bIns="0" rtlCol="0"/>
            <a:lstStyle/>
            <a:p>
              <a:endParaRPr/>
            </a:p>
          </p:txBody>
        </p:sp>
        <p:sp>
          <p:nvSpPr>
            <p:cNvPr id="37" name="object 11">
              <a:extLst>
                <a:ext uri="{FF2B5EF4-FFF2-40B4-BE49-F238E27FC236}">
                  <a16:creationId xmlns:a16="http://schemas.microsoft.com/office/drawing/2014/main" id="{AC94892A-6751-42E3-9406-7EFC35B783DD}"/>
                </a:ext>
              </a:extLst>
            </p:cNvPr>
            <p:cNvSpPr txBox="1"/>
            <p:nvPr/>
          </p:nvSpPr>
          <p:spPr>
            <a:xfrm>
              <a:off x="12442173" y="3969057"/>
              <a:ext cx="197902" cy="307777"/>
            </a:xfrm>
            <a:prstGeom prst="rect">
              <a:avLst/>
            </a:prstGeom>
          </p:spPr>
          <p:txBody>
            <a:bodyPr vert="horz" wrap="square" lIns="0" tIns="0" rIns="0" bIns="0" rtlCol="0">
              <a:spAutoFit/>
            </a:bodyPr>
            <a:lstStyle/>
            <a:p>
              <a:pPr marL="12700"/>
              <a:r>
                <a:rPr lang="en-US" sz="2000" b="1" dirty="0">
                  <a:solidFill>
                    <a:srgbClr val="FFFFFF"/>
                  </a:solidFill>
                  <a:latin typeface="Segoe UI"/>
                  <a:cs typeface="Segoe UI"/>
                </a:rPr>
                <a:t>4</a:t>
              </a:r>
              <a:endParaRPr sz="2000" dirty="0">
                <a:latin typeface="Segoe UI"/>
                <a:cs typeface="Segoe UI"/>
              </a:endParaRPr>
            </a:p>
          </p:txBody>
        </p:sp>
      </p:grpSp>
    </p:spTree>
    <p:extLst>
      <p:ext uri="{BB962C8B-B14F-4D97-AF65-F5344CB8AC3E}">
        <p14:creationId xmlns:p14="http://schemas.microsoft.com/office/powerpoint/2010/main" val="1647647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bject 2">
            <a:extLst>
              <a:ext uri="{FF2B5EF4-FFF2-40B4-BE49-F238E27FC236}">
                <a16:creationId xmlns:a16="http://schemas.microsoft.com/office/drawing/2014/main" id="{547E940F-2A1F-422C-B269-2768B19F6FCD}"/>
              </a:ext>
            </a:extLst>
          </p:cNvPr>
          <p:cNvSpPr/>
          <p:nvPr/>
        </p:nvSpPr>
        <p:spPr>
          <a:xfrm>
            <a:off x="609600" y="573805"/>
            <a:ext cx="10972800" cy="3340635"/>
          </a:xfrm>
          <a:prstGeom prst="rect">
            <a:avLst/>
          </a:prstGeom>
          <a:blipFill>
            <a:blip r:embed="rId2" cstate="print"/>
            <a:stretch>
              <a:fillRect/>
            </a:stretch>
          </a:blipFill>
        </p:spPr>
        <p:txBody>
          <a:bodyPr wrap="square" lIns="0" tIns="0" rIns="0" bIns="0" rtlCol="0"/>
          <a:lstStyle/>
          <a:p>
            <a:endParaRPr/>
          </a:p>
        </p:txBody>
      </p:sp>
      <p:sp>
        <p:nvSpPr>
          <p:cNvPr id="4" name="Slide Number Placeholder 3">
            <a:extLst>
              <a:ext uri="{FF2B5EF4-FFF2-40B4-BE49-F238E27FC236}">
                <a16:creationId xmlns:a16="http://schemas.microsoft.com/office/drawing/2014/main" id="{83D2D50C-DE0D-45F9-947A-C8F66F44A8D5}"/>
              </a:ext>
            </a:extLst>
          </p:cNvPr>
          <p:cNvSpPr>
            <a:spLocks noGrp="1"/>
          </p:cNvSpPr>
          <p:nvPr>
            <p:ph type="sldNum" sz="quarter" idx="12"/>
          </p:nvPr>
        </p:nvSpPr>
        <p:spPr/>
        <p:txBody>
          <a:bodyPr/>
          <a:lstStyle/>
          <a:p>
            <a:fld id="{8C111126-4D1A-4478-B92A-23C078296B7A}" type="slidenum">
              <a:rPr lang="en-US" smtClean="0"/>
              <a:pPr/>
              <a:t>12</a:t>
            </a:fld>
            <a:endParaRPr lang="en-US" dirty="0"/>
          </a:p>
        </p:txBody>
      </p:sp>
      <p:sp>
        <p:nvSpPr>
          <p:cNvPr id="20" name="object 2">
            <a:extLst>
              <a:ext uri="{FF2B5EF4-FFF2-40B4-BE49-F238E27FC236}">
                <a16:creationId xmlns:a16="http://schemas.microsoft.com/office/drawing/2014/main" id="{F84E3A81-119F-47E2-AFCB-AB5FF862FBBF}"/>
              </a:ext>
            </a:extLst>
          </p:cNvPr>
          <p:cNvSpPr txBox="1"/>
          <p:nvPr/>
        </p:nvSpPr>
        <p:spPr>
          <a:xfrm>
            <a:off x="417386" y="204474"/>
            <a:ext cx="5602413" cy="307777"/>
          </a:xfrm>
          <a:prstGeom prst="rect">
            <a:avLst/>
          </a:prstGeom>
        </p:spPr>
        <p:txBody>
          <a:bodyPr vert="horz" wrap="square" lIns="0" tIns="0" rIns="0" bIns="0" rtlCol="0">
            <a:spAutoFit/>
          </a:bodyPr>
          <a:lstStyle/>
          <a:p>
            <a:pPr marL="12700"/>
            <a:r>
              <a:rPr sz="2000" b="1" spc="-5" dirty="0">
                <a:solidFill>
                  <a:srgbClr val="CD2A2F"/>
                </a:solidFill>
                <a:cs typeface="Segoe UI" panose="020B0502040204020203" pitchFamily="34" charset="0"/>
              </a:rPr>
              <a:t>1</a:t>
            </a:r>
            <a:r>
              <a:rPr lang="en-US" sz="2000" b="1" spc="-5" dirty="0">
                <a:solidFill>
                  <a:srgbClr val="CD2A2F"/>
                </a:solidFill>
                <a:cs typeface="Segoe UI" panose="020B0502040204020203" pitchFamily="34" charset="0"/>
              </a:rPr>
              <a:t>7</a:t>
            </a:r>
            <a:r>
              <a:rPr sz="2000" b="1" spc="-5" dirty="0">
                <a:solidFill>
                  <a:srgbClr val="CD2A2F"/>
                </a:solidFill>
                <a:cs typeface="Segoe UI" panose="020B0502040204020203" pitchFamily="34" charset="0"/>
              </a:rPr>
              <a:t>00</a:t>
            </a:r>
            <a:r>
              <a:rPr sz="2000" b="1" spc="-80" dirty="0">
                <a:solidFill>
                  <a:srgbClr val="CD2A2F"/>
                </a:solidFill>
                <a:cs typeface="Segoe UI" panose="020B0502040204020203" pitchFamily="34" charset="0"/>
              </a:rPr>
              <a:t> </a:t>
            </a:r>
            <a:r>
              <a:rPr sz="2000" b="1" spc="-10" dirty="0">
                <a:solidFill>
                  <a:srgbClr val="CD2A2F"/>
                </a:solidFill>
                <a:cs typeface="Segoe UI" panose="020B0502040204020203" pitchFamily="34" charset="0"/>
              </a:rPr>
              <a:t>Block</a:t>
            </a:r>
            <a:r>
              <a:rPr lang="en-US" sz="2000" b="1" spc="-10" dirty="0">
                <a:solidFill>
                  <a:srgbClr val="CD2A2F"/>
                </a:solidFill>
                <a:cs typeface="Segoe UI" panose="020B0502040204020203" pitchFamily="34" charset="0"/>
              </a:rPr>
              <a:t> Comments</a:t>
            </a:r>
            <a:endParaRPr sz="2000" dirty="0">
              <a:solidFill>
                <a:srgbClr val="CD2A2F"/>
              </a:solidFill>
              <a:cs typeface="Segoe UI" panose="020B0502040204020203" pitchFamily="34" charset="0"/>
            </a:endParaRPr>
          </a:p>
        </p:txBody>
      </p:sp>
      <p:sp>
        <p:nvSpPr>
          <p:cNvPr id="24" name="object 6">
            <a:extLst>
              <a:ext uri="{FF2B5EF4-FFF2-40B4-BE49-F238E27FC236}">
                <a16:creationId xmlns:a16="http://schemas.microsoft.com/office/drawing/2014/main" id="{E95E5334-CBAE-4287-A05B-21FB73963322}"/>
              </a:ext>
            </a:extLst>
          </p:cNvPr>
          <p:cNvSpPr txBox="1"/>
          <p:nvPr/>
        </p:nvSpPr>
        <p:spPr>
          <a:xfrm>
            <a:off x="7334464" y="5797315"/>
            <a:ext cx="290195" cy="700192"/>
          </a:xfrm>
          <a:prstGeom prst="rect">
            <a:avLst/>
          </a:prstGeom>
        </p:spPr>
        <p:txBody>
          <a:bodyPr vert="horz" wrap="square" lIns="0" tIns="0" rIns="0" bIns="0" rtlCol="0">
            <a:spAutoFit/>
          </a:bodyPr>
          <a:lstStyle/>
          <a:p>
            <a:pPr marL="12700"/>
            <a:r>
              <a:rPr sz="4550" b="1" spc="10" dirty="0">
                <a:solidFill>
                  <a:srgbClr val="D2232A"/>
                </a:solidFill>
                <a:latin typeface="Segoe UI"/>
                <a:cs typeface="Segoe UI"/>
              </a:rPr>
              <a:t>*</a:t>
            </a:r>
            <a:endParaRPr sz="4550" dirty="0">
              <a:latin typeface="Segoe UI"/>
              <a:cs typeface="Segoe UI"/>
            </a:endParaRPr>
          </a:p>
        </p:txBody>
      </p:sp>
      <p:sp>
        <p:nvSpPr>
          <p:cNvPr id="26" name="object 8">
            <a:extLst>
              <a:ext uri="{FF2B5EF4-FFF2-40B4-BE49-F238E27FC236}">
                <a16:creationId xmlns:a16="http://schemas.microsoft.com/office/drawing/2014/main" id="{E560EA62-266C-4532-90EA-11BB3A91A3D7}"/>
              </a:ext>
            </a:extLst>
          </p:cNvPr>
          <p:cNvSpPr txBox="1"/>
          <p:nvPr/>
        </p:nvSpPr>
        <p:spPr>
          <a:xfrm>
            <a:off x="11342103" y="2334120"/>
            <a:ext cx="290195" cy="700192"/>
          </a:xfrm>
          <a:prstGeom prst="rect">
            <a:avLst/>
          </a:prstGeom>
        </p:spPr>
        <p:txBody>
          <a:bodyPr vert="horz" wrap="square" lIns="0" tIns="0" rIns="0" bIns="0" rtlCol="0">
            <a:spAutoFit/>
          </a:bodyPr>
          <a:lstStyle/>
          <a:p>
            <a:pPr marL="12700"/>
            <a:r>
              <a:rPr sz="4550" b="1" spc="10" dirty="0">
                <a:solidFill>
                  <a:srgbClr val="D2232A"/>
                </a:solidFill>
                <a:latin typeface="Segoe UI"/>
                <a:cs typeface="Segoe UI"/>
              </a:rPr>
              <a:t>*</a:t>
            </a:r>
            <a:endParaRPr sz="4550" dirty="0">
              <a:latin typeface="Segoe UI"/>
              <a:cs typeface="Segoe UI"/>
            </a:endParaRPr>
          </a:p>
        </p:txBody>
      </p:sp>
      <p:sp>
        <p:nvSpPr>
          <p:cNvPr id="31" name="TextBox 30">
            <a:extLst>
              <a:ext uri="{FF2B5EF4-FFF2-40B4-BE49-F238E27FC236}">
                <a16:creationId xmlns:a16="http://schemas.microsoft.com/office/drawing/2014/main" id="{85A5622A-11D3-4F00-837D-B8E44FC4C913}"/>
              </a:ext>
            </a:extLst>
          </p:cNvPr>
          <p:cNvSpPr txBox="1"/>
          <p:nvPr/>
        </p:nvSpPr>
        <p:spPr>
          <a:xfrm>
            <a:off x="2600516" y="3975100"/>
            <a:ext cx="4714683" cy="954107"/>
          </a:xfrm>
          <a:prstGeom prst="rect">
            <a:avLst/>
          </a:prstGeom>
          <a:noFill/>
        </p:spPr>
        <p:txBody>
          <a:bodyPr wrap="square" rtlCol="0">
            <a:spAutoFit/>
          </a:bodyPr>
          <a:lstStyle/>
          <a:p>
            <a:r>
              <a:rPr lang="en-US" sz="1400" b="1" dirty="0"/>
              <a:t>General Comments:</a:t>
            </a:r>
          </a:p>
          <a:p>
            <a:pPr marL="285750" indent="-285750">
              <a:buFont typeface="Arial" panose="020B0604020202020204" pitchFamily="34" charset="0"/>
              <a:buChar char="•"/>
            </a:pPr>
            <a:r>
              <a:rPr lang="en-US" sz="1400" dirty="0"/>
              <a:t>1500 and 1600 blocks of Penn Ave are frequently closed to bikes and pedestrians. We need an alternate route.</a:t>
            </a:r>
          </a:p>
          <a:p>
            <a:pPr marL="285750" indent="-285750">
              <a:buFont typeface="Arial" panose="020B0604020202020204" pitchFamily="34" charset="0"/>
              <a:buChar char="•"/>
            </a:pPr>
            <a:endParaRPr lang="en-US" sz="1400" dirty="0"/>
          </a:p>
        </p:txBody>
      </p:sp>
      <p:grpSp>
        <p:nvGrpSpPr>
          <p:cNvPr id="2" name="Group 1">
            <a:extLst>
              <a:ext uri="{FF2B5EF4-FFF2-40B4-BE49-F238E27FC236}">
                <a16:creationId xmlns:a16="http://schemas.microsoft.com/office/drawing/2014/main" id="{A801A118-9413-425F-A7D9-6ACA56FE83E1}"/>
              </a:ext>
            </a:extLst>
          </p:cNvPr>
          <p:cNvGrpSpPr/>
          <p:nvPr/>
        </p:nvGrpSpPr>
        <p:grpSpPr>
          <a:xfrm>
            <a:off x="9628807" y="734435"/>
            <a:ext cx="297698" cy="319390"/>
            <a:chOff x="12392275" y="3952123"/>
            <a:chExt cx="297698" cy="319390"/>
          </a:xfrm>
        </p:grpSpPr>
        <p:sp>
          <p:nvSpPr>
            <p:cNvPr id="28" name="object 10">
              <a:extLst>
                <a:ext uri="{FF2B5EF4-FFF2-40B4-BE49-F238E27FC236}">
                  <a16:creationId xmlns:a16="http://schemas.microsoft.com/office/drawing/2014/main" id="{F9F9E125-FE13-4A3F-9543-EDD88E0ECC72}"/>
                </a:ext>
              </a:extLst>
            </p:cNvPr>
            <p:cNvSpPr/>
            <p:nvPr/>
          </p:nvSpPr>
          <p:spPr>
            <a:xfrm>
              <a:off x="12392275" y="3972687"/>
              <a:ext cx="297698" cy="298826"/>
            </a:xfrm>
            <a:custGeom>
              <a:avLst/>
              <a:gdLst/>
              <a:ahLst/>
              <a:cxnLst/>
              <a:rect l="l" t="t" r="r" b="b"/>
              <a:pathLst>
                <a:path w="335280" h="336550">
                  <a:moveTo>
                    <a:pt x="167499" y="0"/>
                  </a:moveTo>
                  <a:lnTo>
                    <a:pt x="122970" y="6001"/>
                  </a:lnTo>
                  <a:lnTo>
                    <a:pt x="82957" y="22937"/>
                  </a:lnTo>
                  <a:lnTo>
                    <a:pt x="49058" y="49206"/>
                  </a:lnTo>
                  <a:lnTo>
                    <a:pt x="22867" y="83208"/>
                  </a:lnTo>
                  <a:lnTo>
                    <a:pt x="5983" y="123341"/>
                  </a:lnTo>
                  <a:lnTo>
                    <a:pt x="0" y="168005"/>
                  </a:lnTo>
                  <a:lnTo>
                    <a:pt x="5983" y="212666"/>
                  </a:lnTo>
                  <a:lnTo>
                    <a:pt x="22867" y="252797"/>
                  </a:lnTo>
                  <a:lnTo>
                    <a:pt x="49058" y="286799"/>
                  </a:lnTo>
                  <a:lnTo>
                    <a:pt x="82957" y="313068"/>
                  </a:lnTo>
                  <a:lnTo>
                    <a:pt x="122970" y="330003"/>
                  </a:lnTo>
                  <a:lnTo>
                    <a:pt x="167499" y="336004"/>
                  </a:lnTo>
                  <a:lnTo>
                    <a:pt x="212028" y="330003"/>
                  </a:lnTo>
                  <a:lnTo>
                    <a:pt x="252042" y="313068"/>
                  </a:lnTo>
                  <a:lnTo>
                    <a:pt x="285943" y="286799"/>
                  </a:lnTo>
                  <a:lnTo>
                    <a:pt x="312134" y="252797"/>
                  </a:lnTo>
                  <a:lnTo>
                    <a:pt x="329020" y="212666"/>
                  </a:lnTo>
                  <a:lnTo>
                    <a:pt x="335004" y="168005"/>
                  </a:lnTo>
                  <a:lnTo>
                    <a:pt x="329020" y="123341"/>
                  </a:lnTo>
                  <a:lnTo>
                    <a:pt x="312134" y="83208"/>
                  </a:lnTo>
                  <a:lnTo>
                    <a:pt x="285943" y="49206"/>
                  </a:lnTo>
                  <a:lnTo>
                    <a:pt x="252042" y="22937"/>
                  </a:lnTo>
                  <a:lnTo>
                    <a:pt x="212028" y="6001"/>
                  </a:lnTo>
                  <a:lnTo>
                    <a:pt x="167499" y="0"/>
                  </a:lnTo>
                  <a:close/>
                </a:path>
              </a:pathLst>
            </a:custGeom>
            <a:solidFill>
              <a:srgbClr val="D2232A"/>
            </a:solidFill>
          </p:spPr>
          <p:txBody>
            <a:bodyPr wrap="square" lIns="0" tIns="0" rIns="0" bIns="0" rtlCol="0"/>
            <a:lstStyle/>
            <a:p>
              <a:endParaRPr/>
            </a:p>
          </p:txBody>
        </p:sp>
        <p:sp>
          <p:nvSpPr>
            <p:cNvPr id="29" name="object 11">
              <a:extLst>
                <a:ext uri="{FF2B5EF4-FFF2-40B4-BE49-F238E27FC236}">
                  <a16:creationId xmlns:a16="http://schemas.microsoft.com/office/drawing/2014/main" id="{DF544520-1297-4CDC-AA5E-E1EC3B3B76FE}"/>
                </a:ext>
              </a:extLst>
            </p:cNvPr>
            <p:cNvSpPr txBox="1"/>
            <p:nvPr/>
          </p:nvSpPr>
          <p:spPr>
            <a:xfrm>
              <a:off x="12442173" y="3952123"/>
              <a:ext cx="197902" cy="273278"/>
            </a:xfrm>
            <a:prstGeom prst="rect">
              <a:avLst/>
            </a:prstGeom>
          </p:spPr>
          <p:txBody>
            <a:bodyPr vert="horz" wrap="square" lIns="0" tIns="0" rIns="0" bIns="0" rtlCol="0">
              <a:spAutoFit/>
            </a:bodyPr>
            <a:lstStyle/>
            <a:p>
              <a:pPr marL="12700"/>
              <a:r>
                <a:rPr sz="2000" b="1" dirty="0">
                  <a:solidFill>
                    <a:srgbClr val="FFFFFF"/>
                  </a:solidFill>
                  <a:latin typeface="Segoe UI"/>
                  <a:cs typeface="Segoe UI"/>
                </a:rPr>
                <a:t>1</a:t>
              </a:r>
              <a:endParaRPr sz="2000" dirty="0">
                <a:latin typeface="Segoe UI"/>
                <a:cs typeface="Segoe UI"/>
              </a:endParaRPr>
            </a:p>
          </p:txBody>
        </p:sp>
      </p:grpSp>
      <p:grpSp>
        <p:nvGrpSpPr>
          <p:cNvPr id="16" name="Group 15">
            <a:extLst>
              <a:ext uri="{FF2B5EF4-FFF2-40B4-BE49-F238E27FC236}">
                <a16:creationId xmlns:a16="http://schemas.microsoft.com/office/drawing/2014/main" id="{9DA37F97-E2BC-4D53-BD68-46C4123EAC56}"/>
              </a:ext>
            </a:extLst>
          </p:cNvPr>
          <p:cNvGrpSpPr/>
          <p:nvPr/>
        </p:nvGrpSpPr>
        <p:grpSpPr>
          <a:xfrm>
            <a:off x="10552952" y="2708287"/>
            <a:ext cx="297698" cy="312095"/>
            <a:chOff x="12392275" y="3959418"/>
            <a:chExt cx="297698" cy="312095"/>
          </a:xfrm>
        </p:grpSpPr>
        <p:sp>
          <p:nvSpPr>
            <p:cNvPr id="17" name="object 10">
              <a:extLst>
                <a:ext uri="{FF2B5EF4-FFF2-40B4-BE49-F238E27FC236}">
                  <a16:creationId xmlns:a16="http://schemas.microsoft.com/office/drawing/2014/main" id="{CF467096-2AB4-40C1-ACF2-3EC21A87E207}"/>
                </a:ext>
              </a:extLst>
            </p:cNvPr>
            <p:cNvSpPr/>
            <p:nvPr/>
          </p:nvSpPr>
          <p:spPr>
            <a:xfrm>
              <a:off x="12392275" y="3972687"/>
              <a:ext cx="297698" cy="298826"/>
            </a:xfrm>
            <a:custGeom>
              <a:avLst/>
              <a:gdLst/>
              <a:ahLst/>
              <a:cxnLst/>
              <a:rect l="l" t="t" r="r" b="b"/>
              <a:pathLst>
                <a:path w="335280" h="336550">
                  <a:moveTo>
                    <a:pt x="167499" y="0"/>
                  </a:moveTo>
                  <a:lnTo>
                    <a:pt x="122970" y="6001"/>
                  </a:lnTo>
                  <a:lnTo>
                    <a:pt x="82957" y="22937"/>
                  </a:lnTo>
                  <a:lnTo>
                    <a:pt x="49058" y="49206"/>
                  </a:lnTo>
                  <a:lnTo>
                    <a:pt x="22867" y="83208"/>
                  </a:lnTo>
                  <a:lnTo>
                    <a:pt x="5983" y="123341"/>
                  </a:lnTo>
                  <a:lnTo>
                    <a:pt x="0" y="168005"/>
                  </a:lnTo>
                  <a:lnTo>
                    <a:pt x="5983" y="212666"/>
                  </a:lnTo>
                  <a:lnTo>
                    <a:pt x="22867" y="252797"/>
                  </a:lnTo>
                  <a:lnTo>
                    <a:pt x="49058" y="286799"/>
                  </a:lnTo>
                  <a:lnTo>
                    <a:pt x="82957" y="313068"/>
                  </a:lnTo>
                  <a:lnTo>
                    <a:pt x="122970" y="330003"/>
                  </a:lnTo>
                  <a:lnTo>
                    <a:pt x="167499" y="336004"/>
                  </a:lnTo>
                  <a:lnTo>
                    <a:pt x="212028" y="330003"/>
                  </a:lnTo>
                  <a:lnTo>
                    <a:pt x="252042" y="313068"/>
                  </a:lnTo>
                  <a:lnTo>
                    <a:pt x="285943" y="286799"/>
                  </a:lnTo>
                  <a:lnTo>
                    <a:pt x="312134" y="252797"/>
                  </a:lnTo>
                  <a:lnTo>
                    <a:pt x="329020" y="212666"/>
                  </a:lnTo>
                  <a:lnTo>
                    <a:pt x="335004" y="168005"/>
                  </a:lnTo>
                  <a:lnTo>
                    <a:pt x="329020" y="123341"/>
                  </a:lnTo>
                  <a:lnTo>
                    <a:pt x="312134" y="83208"/>
                  </a:lnTo>
                  <a:lnTo>
                    <a:pt x="285943" y="49206"/>
                  </a:lnTo>
                  <a:lnTo>
                    <a:pt x="252042" y="22937"/>
                  </a:lnTo>
                  <a:lnTo>
                    <a:pt x="212028" y="6001"/>
                  </a:lnTo>
                  <a:lnTo>
                    <a:pt x="167499" y="0"/>
                  </a:lnTo>
                  <a:close/>
                </a:path>
              </a:pathLst>
            </a:custGeom>
            <a:solidFill>
              <a:srgbClr val="D2232A"/>
            </a:solidFill>
          </p:spPr>
          <p:txBody>
            <a:bodyPr wrap="square" lIns="0" tIns="0" rIns="0" bIns="0" rtlCol="0"/>
            <a:lstStyle/>
            <a:p>
              <a:endParaRPr/>
            </a:p>
          </p:txBody>
        </p:sp>
        <p:sp>
          <p:nvSpPr>
            <p:cNvPr id="18" name="object 11">
              <a:extLst>
                <a:ext uri="{FF2B5EF4-FFF2-40B4-BE49-F238E27FC236}">
                  <a16:creationId xmlns:a16="http://schemas.microsoft.com/office/drawing/2014/main" id="{CE33F99E-1A06-45E9-B33E-F76CC2A9F966}"/>
                </a:ext>
              </a:extLst>
            </p:cNvPr>
            <p:cNvSpPr txBox="1"/>
            <p:nvPr/>
          </p:nvSpPr>
          <p:spPr>
            <a:xfrm>
              <a:off x="12447618" y="3959418"/>
              <a:ext cx="197902" cy="307777"/>
            </a:xfrm>
            <a:prstGeom prst="rect">
              <a:avLst/>
            </a:prstGeom>
          </p:spPr>
          <p:txBody>
            <a:bodyPr vert="horz" wrap="square" lIns="0" tIns="0" rIns="0" bIns="0" rtlCol="0">
              <a:spAutoFit/>
            </a:bodyPr>
            <a:lstStyle/>
            <a:p>
              <a:pPr marL="12700"/>
              <a:r>
                <a:rPr lang="en-US" sz="2000" b="1" dirty="0">
                  <a:solidFill>
                    <a:srgbClr val="FFFFFF"/>
                  </a:solidFill>
                  <a:latin typeface="Segoe UI"/>
                  <a:cs typeface="Segoe UI"/>
                </a:rPr>
                <a:t>2</a:t>
              </a:r>
              <a:endParaRPr sz="2000" dirty="0">
                <a:latin typeface="Segoe UI"/>
                <a:cs typeface="Segoe UI"/>
              </a:endParaRPr>
            </a:p>
          </p:txBody>
        </p:sp>
      </p:grpSp>
      <p:grpSp>
        <p:nvGrpSpPr>
          <p:cNvPr id="19" name="Group 18">
            <a:extLst>
              <a:ext uri="{FF2B5EF4-FFF2-40B4-BE49-F238E27FC236}">
                <a16:creationId xmlns:a16="http://schemas.microsoft.com/office/drawing/2014/main" id="{30AA11FB-C4EA-4147-88AC-2B2569BDD323}"/>
              </a:ext>
            </a:extLst>
          </p:cNvPr>
          <p:cNvGrpSpPr/>
          <p:nvPr/>
        </p:nvGrpSpPr>
        <p:grpSpPr>
          <a:xfrm>
            <a:off x="10969754" y="2684216"/>
            <a:ext cx="297698" cy="307777"/>
            <a:chOff x="12392275" y="3963736"/>
            <a:chExt cx="297698" cy="307777"/>
          </a:xfrm>
        </p:grpSpPr>
        <p:sp>
          <p:nvSpPr>
            <p:cNvPr id="23" name="object 10">
              <a:extLst>
                <a:ext uri="{FF2B5EF4-FFF2-40B4-BE49-F238E27FC236}">
                  <a16:creationId xmlns:a16="http://schemas.microsoft.com/office/drawing/2014/main" id="{E763A9D5-BF6F-4E2F-8FCB-BBB93C51B85F}"/>
                </a:ext>
              </a:extLst>
            </p:cNvPr>
            <p:cNvSpPr/>
            <p:nvPr/>
          </p:nvSpPr>
          <p:spPr>
            <a:xfrm>
              <a:off x="12392275" y="3972687"/>
              <a:ext cx="297698" cy="298826"/>
            </a:xfrm>
            <a:custGeom>
              <a:avLst/>
              <a:gdLst/>
              <a:ahLst/>
              <a:cxnLst/>
              <a:rect l="l" t="t" r="r" b="b"/>
              <a:pathLst>
                <a:path w="335280" h="336550">
                  <a:moveTo>
                    <a:pt x="167499" y="0"/>
                  </a:moveTo>
                  <a:lnTo>
                    <a:pt x="122970" y="6001"/>
                  </a:lnTo>
                  <a:lnTo>
                    <a:pt x="82957" y="22937"/>
                  </a:lnTo>
                  <a:lnTo>
                    <a:pt x="49058" y="49206"/>
                  </a:lnTo>
                  <a:lnTo>
                    <a:pt x="22867" y="83208"/>
                  </a:lnTo>
                  <a:lnTo>
                    <a:pt x="5983" y="123341"/>
                  </a:lnTo>
                  <a:lnTo>
                    <a:pt x="0" y="168005"/>
                  </a:lnTo>
                  <a:lnTo>
                    <a:pt x="5983" y="212666"/>
                  </a:lnTo>
                  <a:lnTo>
                    <a:pt x="22867" y="252797"/>
                  </a:lnTo>
                  <a:lnTo>
                    <a:pt x="49058" y="286799"/>
                  </a:lnTo>
                  <a:lnTo>
                    <a:pt x="82957" y="313068"/>
                  </a:lnTo>
                  <a:lnTo>
                    <a:pt x="122970" y="330003"/>
                  </a:lnTo>
                  <a:lnTo>
                    <a:pt x="167499" y="336004"/>
                  </a:lnTo>
                  <a:lnTo>
                    <a:pt x="212028" y="330003"/>
                  </a:lnTo>
                  <a:lnTo>
                    <a:pt x="252042" y="313068"/>
                  </a:lnTo>
                  <a:lnTo>
                    <a:pt x="285943" y="286799"/>
                  </a:lnTo>
                  <a:lnTo>
                    <a:pt x="312134" y="252797"/>
                  </a:lnTo>
                  <a:lnTo>
                    <a:pt x="329020" y="212666"/>
                  </a:lnTo>
                  <a:lnTo>
                    <a:pt x="335004" y="168005"/>
                  </a:lnTo>
                  <a:lnTo>
                    <a:pt x="329020" y="123341"/>
                  </a:lnTo>
                  <a:lnTo>
                    <a:pt x="312134" y="83208"/>
                  </a:lnTo>
                  <a:lnTo>
                    <a:pt x="285943" y="49206"/>
                  </a:lnTo>
                  <a:lnTo>
                    <a:pt x="252042" y="22937"/>
                  </a:lnTo>
                  <a:lnTo>
                    <a:pt x="212028" y="6001"/>
                  </a:lnTo>
                  <a:lnTo>
                    <a:pt x="167499" y="0"/>
                  </a:lnTo>
                  <a:close/>
                </a:path>
              </a:pathLst>
            </a:custGeom>
            <a:solidFill>
              <a:srgbClr val="D2232A"/>
            </a:solidFill>
          </p:spPr>
          <p:txBody>
            <a:bodyPr wrap="square" lIns="0" tIns="0" rIns="0" bIns="0" rtlCol="0"/>
            <a:lstStyle/>
            <a:p>
              <a:endParaRPr/>
            </a:p>
          </p:txBody>
        </p:sp>
        <p:sp>
          <p:nvSpPr>
            <p:cNvPr id="27" name="object 11">
              <a:extLst>
                <a:ext uri="{FF2B5EF4-FFF2-40B4-BE49-F238E27FC236}">
                  <a16:creationId xmlns:a16="http://schemas.microsoft.com/office/drawing/2014/main" id="{7B1095BF-53A3-444F-AAD0-E9525F4A907A}"/>
                </a:ext>
              </a:extLst>
            </p:cNvPr>
            <p:cNvSpPr txBox="1"/>
            <p:nvPr/>
          </p:nvSpPr>
          <p:spPr>
            <a:xfrm>
              <a:off x="12444667" y="3963736"/>
              <a:ext cx="197902" cy="307777"/>
            </a:xfrm>
            <a:prstGeom prst="rect">
              <a:avLst/>
            </a:prstGeom>
          </p:spPr>
          <p:txBody>
            <a:bodyPr vert="horz" wrap="square" lIns="0" tIns="0" rIns="0" bIns="0" rtlCol="0">
              <a:spAutoFit/>
            </a:bodyPr>
            <a:lstStyle/>
            <a:p>
              <a:pPr marL="12700"/>
              <a:r>
                <a:rPr lang="en-US" sz="2000" b="1" dirty="0">
                  <a:solidFill>
                    <a:srgbClr val="FFFFFF"/>
                  </a:solidFill>
                  <a:latin typeface="Segoe UI"/>
                  <a:cs typeface="Segoe UI"/>
                </a:rPr>
                <a:t>3</a:t>
              </a:r>
              <a:endParaRPr sz="2000" dirty="0">
                <a:latin typeface="Segoe UI"/>
                <a:cs typeface="Segoe UI"/>
              </a:endParaRPr>
            </a:p>
          </p:txBody>
        </p:sp>
      </p:grpSp>
      <p:grpSp>
        <p:nvGrpSpPr>
          <p:cNvPr id="35" name="Group 34">
            <a:extLst>
              <a:ext uri="{FF2B5EF4-FFF2-40B4-BE49-F238E27FC236}">
                <a16:creationId xmlns:a16="http://schemas.microsoft.com/office/drawing/2014/main" id="{259647BE-4669-4524-915B-4F3FDDDBD35E}"/>
              </a:ext>
            </a:extLst>
          </p:cNvPr>
          <p:cNvGrpSpPr/>
          <p:nvPr/>
        </p:nvGrpSpPr>
        <p:grpSpPr>
          <a:xfrm>
            <a:off x="11284702" y="1824130"/>
            <a:ext cx="297698" cy="319390"/>
            <a:chOff x="12392275" y="3952123"/>
            <a:chExt cx="297698" cy="319390"/>
          </a:xfrm>
        </p:grpSpPr>
        <p:sp>
          <p:nvSpPr>
            <p:cNvPr id="36" name="object 10">
              <a:extLst>
                <a:ext uri="{FF2B5EF4-FFF2-40B4-BE49-F238E27FC236}">
                  <a16:creationId xmlns:a16="http://schemas.microsoft.com/office/drawing/2014/main" id="{6FF6FE9B-6C5E-445E-A77D-7DCFB64FBB1C}"/>
                </a:ext>
              </a:extLst>
            </p:cNvPr>
            <p:cNvSpPr/>
            <p:nvPr/>
          </p:nvSpPr>
          <p:spPr>
            <a:xfrm>
              <a:off x="12392275" y="3972687"/>
              <a:ext cx="297698" cy="298826"/>
            </a:xfrm>
            <a:custGeom>
              <a:avLst/>
              <a:gdLst/>
              <a:ahLst/>
              <a:cxnLst/>
              <a:rect l="l" t="t" r="r" b="b"/>
              <a:pathLst>
                <a:path w="335280" h="336550">
                  <a:moveTo>
                    <a:pt x="167499" y="0"/>
                  </a:moveTo>
                  <a:lnTo>
                    <a:pt x="122970" y="6001"/>
                  </a:lnTo>
                  <a:lnTo>
                    <a:pt x="82957" y="22937"/>
                  </a:lnTo>
                  <a:lnTo>
                    <a:pt x="49058" y="49206"/>
                  </a:lnTo>
                  <a:lnTo>
                    <a:pt x="22867" y="83208"/>
                  </a:lnTo>
                  <a:lnTo>
                    <a:pt x="5983" y="123341"/>
                  </a:lnTo>
                  <a:lnTo>
                    <a:pt x="0" y="168005"/>
                  </a:lnTo>
                  <a:lnTo>
                    <a:pt x="5983" y="212666"/>
                  </a:lnTo>
                  <a:lnTo>
                    <a:pt x="22867" y="252797"/>
                  </a:lnTo>
                  <a:lnTo>
                    <a:pt x="49058" y="286799"/>
                  </a:lnTo>
                  <a:lnTo>
                    <a:pt x="82957" y="313068"/>
                  </a:lnTo>
                  <a:lnTo>
                    <a:pt x="122970" y="330003"/>
                  </a:lnTo>
                  <a:lnTo>
                    <a:pt x="167499" y="336004"/>
                  </a:lnTo>
                  <a:lnTo>
                    <a:pt x="212028" y="330003"/>
                  </a:lnTo>
                  <a:lnTo>
                    <a:pt x="252042" y="313068"/>
                  </a:lnTo>
                  <a:lnTo>
                    <a:pt x="285943" y="286799"/>
                  </a:lnTo>
                  <a:lnTo>
                    <a:pt x="312134" y="252797"/>
                  </a:lnTo>
                  <a:lnTo>
                    <a:pt x="329020" y="212666"/>
                  </a:lnTo>
                  <a:lnTo>
                    <a:pt x="335004" y="168005"/>
                  </a:lnTo>
                  <a:lnTo>
                    <a:pt x="329020" y="123341"/>
                  </a:lnTo>
                  <a:lnTo>
                    <a:pt x="312134" y="83208"/>
                  </a:lnTo>
                  <a:lnTo>
                    <a:pt x="285943" y="49206"/>
                  </a:lnTo>
                  <a:lnTo>
                    <a:pt x="252042" y="22937"/>
                  </a:lnTo>
                  <a:lnTo>
                    <a:pt x="212028" y="6001"/>
                  </a:lnTo>
                  <a:lnTo>
                    <a:pt x="167499" y="0"/>
                  </a:lnTo>
                  <a:close/>
                </a:path>
              </a:pathLst>
            </a:custGeom>
            <a:solidFill>
              <a:srgbClr val="D2232A"/>
            </a:solidFill>
          </p:spPr>
          <p:txBody>
            <a:bodyPr wrap="square" lIns="0" tIns="0" rIns="0" bIns="0" rtlCol="0"/>
            <a:lstStyle/>
            <a:p>
              <a:endParaRPr/>
            </a:p>
          </p:txBody>
        </p:sp>
        <p:sp>
          <p:nvSpPr>
            <p:cNvPr id="37" name="object 11">
              <a:extLst>
                <a:ext uri="{FF2B5EF4-FFF2-40B4-BE49-F238E27FC236}">
                  <a16:creationId xmlns:a16="http://schemas.microsoft.com/office/drawing/2014/main" id="{AC94892A-6751-42E3-9406-7EFC35B783DD}"/>
                </a:ext>
              </a:extLst>
            </p:cNvPr>
            <p:cNvSpPr txBox="1"/>
            <p:nvPr/>
          </p:nvSpPr>
          <p:spPr>
            <a:xfrm>
              <a:off x="12442173" y="3952123"/>
              <a:ext cx="197902" cy="307777"/>
            </a:xfrm>
            <a:prstGeom prst="rect">
              <a:avLst/>
            </a:prstGeom>
          </p:spPr>
          <p:txBody>
            <a:bodyPr vert="horz" wrap="square" lIns="0" tIns="0" rIns="0" bIns="0" rtlCol="0">
              <a:spAutoFit/>
            </a:bodyPr>
            <a:lstStyle/>
            <a:p>
              <a:pPr marL="12700"/>
              <a:r>
                <a:rPr lang="en-US" sz="2000" b="1" dirty="0">
                  <a:solidFill>
                    <a:srgbClr val="FFFFFF"/>
                  </a:solidFill>
                  <a:latin typeface="Segoe UI"/>
                  <a:cs typeface="Segoe UI"/>
                </a:rPr>
                <a:t>4</a:t>
              </a:r>
              <a:endParaRPr sz="2000" dirty="0">
                <a:latin typeface="Segoe UI"/>
                <a:cs typeface="Segoe UI"/>
              </a:endParaRPr>
            </a:p>
          </p:txBody>
        </p:sp>
      </p:grpSp>
      <p:sp>
        <p:nvSpPr>
          <p:cNvPr id="38" name="object 3">
            <a:extLst>
              <a:ext uri="{FF2B5EF4-FFF2-40B4-BE49-F238E27FC236}">
                <a16:creationId xmlns:a16="http://schemas.microsoft.com/office/drawing/2014/main" id="{07EBE07F-311C-4400-B611-3B5D6EC91FFD}"/>
              </a:ext>
            </a:extLst>
          </p:cNvPr>
          <p:cNvSpPr/>
          <p:nvPr/>
        </p:nvSpPr>
        <p:spPr>
          <a:xfrm>
            <a:off x="609600" y="4114800"/>
            <a:ext cx="1883017" cy="1703682"/>
          </a:xfrm>
          <a:prstGeom prst="rect">
            <a:avLst/>
          </a:prstGeom>
          <a:blipFill>
            <a:blip r:embed="rId3" cstate="print"/>
            <a:stretch>
              <a:fillRect/>
            </a:stretch>
          </a:blipFill>
        </p:spPr>
        <p:txBody>
          <a:bodyPr wrap="square" lIns="0" tIns="0" rIns="0" bIns="0" rtlCol="0"/>
          <a:lstStyle/>
          <a:p>
            <a:endParaRPr/>
          </a:p>
        </p:txBody>
      </p:sp>
      <p:sp>
        <p:nvSpPr>
          <p:cNvPr id="39" name="object 8">
            <a:extLst>
              <a:ext uri="{FF2B5EF4-FFF2-40B4-BE49-F238E27FC236}">
                <a16:creationId xmlns:a16="http://schemas.microsoft.com/office/drawing/2014/main" id="{5EFB75F2-DFBA-464A-BCC2-B54A60DDB614}"/>
              </a:ext>
            </a:extLst>
          </p:cNvPr>
          <p:cNvSpPr txBox="1"/>
          <p:nvPr/>
        </p:nvSpPr>
        <p:spPr>
          <a:xfrm>
            <a:off x="9926505" y="1533844"/>
            <a:ext cx="290195" cy="700192"/>
          </a:xfrm>
          <a:prstGeom prst="rect">
            <a:avLst/>
          </a:prstGeom>
        </p:spPr>
        <p:txBody>
          <a:bodyPr vert="horz" wrap="square" lIns="0" tIns="0" rIns="0" bIns="0" rtlCol="0">
            <a:spAutoFit/>
          </a:bodyPr>
          <a:lstStyle/>
          <a:p>
            <a:pPr marL="12700"/>
            <a:r>
              <a:rPr sz="4550" b="1" spc="10" dirty="0">
                <a:solidFill>
                  <a:srgbClr val="D2232A"/>
                </a:solidFill>
                <a:latin typeface="Segoe UI"/>
                <a:cs typeface="Segoe UI"/>
              </a:rPr>
              <a:t>*</a:t>
            </a:r>
            <a:endParaRPr sz="4550" dirty="0">
              <a:latin typeface="Segoe UI"/>
              <a:cs typeface="Segoe UI"/>
            </a:endParaRPr>
          </a:p>
        </p:txBody>
      </p:sp>
      <p:sp>
        <p:nvSpPr>
          <p:cNvPr id="40" name="TextBox 39">
            <a:extLst>
              <a:ext uri="{FF2B5EF4-FFF2-40B4-BE49-F238E27FC236}">
                <a16:creationId xmlns:a16="http://schemas.microsoft.com/office/drawing/2014/main" id="{B3DF15B6-E1B6-4A6A-945A-67E7C9D42857}"/>
              </a:ext>
            </a:extLst>
          </p:cNvPr>
          <p:cNvSpPr txBox="1"/>
          <p:nvPr/>
        </p:nvSpPr>
        <p:spPr>
          <a:xfrm>
            <a:off x="7324534" y="3975100"/>
            <a:ext cx="4483100" cy="2246769"/>
          </a:xfrm>
          <a:prstGeom prst="rect">
            <a:avLst/>
          </a:prstGeom>
          <a:noFill/>
        </p:spPr>
        <p:txBody>
          <a:bodyPr wrap="square" rtlCol="0">
            <a:spAutoFit/>
          </a:bodyPr>
          <a:lstStyle/>
          <a:p>
            <a:r>
              <a:rPr lang="en-US" sz="1400" b="1" dirty="0"/>
              <a:t>Location Specific Comments:</a:t>
            </a:r>
          </a:p>
          <a:p>
            <a:pPr marL="342900" indent="-342900">
              <a:buFont typeface="+mj-lt"/>
              <a:buAutoNum type="arabicPeriod"/>
            </a:pPr>
            <a:r>
              <a:rPr lang="en-US" sz="1400" dirty="0"/>
              <a:t>Any plans for 17</a:t>
            </a:r>
            <a:r>
              <a:rPr lang="en-US" sz="1400" baseline="30000" dirty="0"/>
              <a:t>th</a:t>
            </a:r>
            <a:r>
              <a:rPr lang="en-US" sz="1400" dirty="0"/>
              <a:t> Street PBL?</a:t>
            </a:r>
          </a:p>
          <a:p>
            <a:pPr marL="342900" indent="-342900">
              <a:buFont typeface="+mj-lt"/>
              <a:buAutoNum type="arabicPeriod"/>
            </a:pPr>
            <a:r>
              <a:rPr lang="en-US" sz="1400" dirty="0"/>
              <a:t>More protection for pedestrians needed here. Cars don’t stop for pedestrians. </a:t>
            </a:r>
          </a:p>
          <a:p>
            <a:pPr marL="342900" indent="-342900">
              <a:buFont typeface="+mj-lt"/>
              <a:buAutoNum type="arabicPeriod"/>
            </a:pPr>
            <a:r>
              <a:rPr lang="en-US" sz="1400" dirty="0"/>
              <a:t>Consider desire lines – pedestrians will be drawn to going straight to the square. </a:t>
            </a:r>
          </a:p>
          <a:p>
            <a:pPr marL="342900" indent="-342900">
              <a:buFont typeface="+mj-lt"/>
              <a:buAutoNum type="arabicPeriod"/>
            </a:pPr>
            <a:r>
              <a:rPr lang="en-US" sz="1400" dirty="0"/>
              <a:t>Need to consider Lafayette Square shutdowns. This impacts 15</a:t>
            </a:r>
            <a:r>
              <a:rPr lang="en-US" sz="1400" baseline="30000" dirty="0"/>
              <a:t>th</a:t>
            </a:r>
            <a:r>
              <a:rPr lang="en-US" sz="1400" dirty="0"/>
              <a:t> Street commutes often. (+2)</a:t>
            </a:r>
          </a:p>
          <a:p>
            <a:pPr marL="342900" indent="-342900">
              <a:buFont typeface="+mj-lt"/>
              <a:buAutoNum type="arabicPeriod"/>
            </a:pPr>
            <a:endParaRPr lang="en-US" sz="1400" dirty="0"/>
          </a:p>
          <a:p>
            <a:r>
              <a:rPr lang="en-US" sz="1400" dirty="0"/>
              <a:t>      Indicates a requested bike box for left turning cyclists.</a:t>
            </a:r>
          </a:p>
        </p:txBody>
      </p:sp>
    </p:spTree>
    <p:extLst>
      <p:ext uri="{BB962C8B-B14F-4D97-AF65-F5344CB8AC3E}">
        <p14:creationId xmlns:p14="http://schemas.microsoft.com/office/powerpoint/2010/main" val="2663031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CE2876-76F9-4B69-BF26-6C8F1236422D}"/>
              </a:ext>
            </a:extLst>
          </p:cNvPr>
          <p:cNvSpPr>
            <a:spLocks noGrp="1"/>
          </p:cNvSpPr>
          <p:nvPr>
            <p:ph idx="1"/>
          </p:nvPr>
        </p:nvSpPr>
        <p:spPr>
          <a:xfrm>
            <a:off x="381000" y="309649"/>
            <a:ext cx="11430000" cy="6167351"/>
          </a:xfrm>
        </p:spPr>
        <p:txBody>
          <a:bodyPr numCol="2" spcCol="914400">
            <a:normAutofit/>
          </a:bodyPr>
          <a:lstStyle/>
          <a:p>
            <a:pPr marL="0" indent="0">
              <a:lnSpc>
                <a:spcPct val="90000"/>
              </a:lnSpc>
              <a:spcBef>
                <a:spcPts val="1000"/>
              </a:spcBef>
              <a:buNone/>
            </a:pPr>
            <a:r>
              <a:rPr lang="en-US" sz="1600" b="1" dirty="0">
                <a:solidFill>
                  <a:srgbClr val="CD2A2F"/>
                </a:solidFill>
              </a:rPr>
              <a:t>4.3  Summary of All Public Comments</a:t>
            </a:r>
          </a:p>
          <a:p>
            <a:pPr marL="0" lvl="1" indent="0">
              <a:lnSpc>
                <a:spcPct val="90000"/>
              </a:lnSpc>
              <a:spcBef>
                <a:spcPts val="0"/>
              </a:spcBef>
              <a:buNone/>
            </a:pPr>
            <a:endParaRPr lang="en-US" sz="1400" dirty="0"/>
          </a:p>
          <a:p>
            <a:pPr marL="0" lvl="1" indent="0">
              <a:lnSpc>
                <a:spcPct val="90000"/>
              </a:lnSpc>
              <a:spcBef>
                <a:spcPts val="0"/>
              </a:spcBef>
              <a:spcAft>
                <a:spcPts val="600"/>
              </a:spcAft>
              <a:buNone/>
            </a:pPr>
            <a:r>
              <a:rPr lang="en-US" sz="1400" dirty="0"/>
              <a:t>The following is a summary of the comments and questions received during the public meeting and through the project email and website. </a:t>
            </a:r>
          </a:p>
          <a:p>
            <a:pPr marL="0" lvl="1" indent="0">
              <a:spcBef>
                <a:spcPts val="600"/>
              </a:spcBef>
              <a:buNone/>
            </a:pPr>
            <a:r>
              <a:rPr lang="en-US" sz="1600" dirty="0">
                <a:solidFill>
                  <a:srgbClr val="CD2A2F"/>
                </a:solidFill>
              </a:rPr>
              <a:t>Bike lanes </a:t>
            </a:r>
          </a:p>
          <a:p>
            <a:pPr marL="285750" lvl="2" indent="-285750">
              <a:spcBef>
                <a:spcPts val="400"/>
              </a:spcBef>
            </a:pPr>
            <a:r>
              <a:rPr lang="en-US" sz="1400" dirty="0"/>
              <a:t>Bike lanes need to be 7-feet wide (some request 8-9 ft) to allow cyclists to pass slower riders, allow side-by-side riding, queuing at intersections, and to allow DPT street sweeping and plows.</a:t>
            </a:r>
          </a:p>
          <a:p>
            <a:pPr marL="742950" lvl="3" indent="-285750">
              <a:spcBef>
                <a:spcPts val="0"/>
              </a:spcBef>
            </a:pPr>
            <a:r>
              <a:rPr lang="en-US" sz="1400" dirty="0"/>
              <a:t>NACTO standard width is 7’ for one-way protected bike lanes.</a:t>
            </a:r>
          </a:p>
          <a:p>
            <a:pPr marL="285750" lvl="2" indent="-285750">
              <a:spcBef>
                <a:spcPts val="0"/>
              </a:spcBef>
            </a:pPr>
            <a:r>
              <a:rPr lang="en-US" sz="1400" dirty="0"/>
              <a:t>Curbs in the bike lane should have less than a 90° angle (ideally 45°) to avoid pedal strikes and reduce shy distance. Similar curbs are on First St NE in </a:t>
            </a:r>
            <a:r>
              <a:rPr lang="en-US" sz="1400" dirty="0" err="1"/>
              <a:t>NoMa</a:t>
            </a:r>
            <a:r>
              <a:rPr lang="en-US" sz="1400" dirty="0"/>
              <a:t>. </a:t>
            </a:r>
          </a:p>
          <a:p>
            <a:pPr marL="285750" lvl="2" indent="-285750">
              <a:spcBef>
                <a:spcPts val="0"/>
              </a:spcBef>
            </a:pPr>
            <a:r>
              <a:rPr lang="en-US" sz="1400" dirty="0"/>
              <a:t>Extend the project area past Washington Circle to Georgetown and the M and L cycle lanes. </a:t>
            </a:r>
          </a:p>
          <a:p>
            <a:pPr marL="285750" lvl="2" indent="-285750">
              <a:spcBef>
                <a:spcPts val="0"/>
              </a:spcBef>
            </a:pPr>
            <a:r>
              <a:rPr lang="en-US" sz="1400" dirty="0"/>
              <a:t>Two-stage turn boxes and safe areas to queue for turns should be added. </a:t>
            </a:r>
          </a:p>
          <a:p>
            <a:pPr marL="285750" lvl="2" indent="-285750">
              <a:spcBef>
                <a:spcPts val="0"/>
              </a:spcBef>
            </a:pPr>
            <a:r>
              <a:rPr lang="en-US" sz="1400" dirty="0"/>
              <a:t>Build a two-way protected bike lane connection along southern I St between 21st and 20th Streets. GW students support 21st cycle track, but Penn Ave West needs to coordinate with 21st cycle track. </a:t>
            </a:r>
          </a:p>
          <a:p>
            <a:pPr marL="285750" lvl="2" indent="-285750">
              <a:spcBef>
                <a:spcPts val="0"/>
              </a:spcBef>
            </a:pPr>
            <a:r>
              <a:rPr lang="en-US" sz="1400" dirty="0"/>
              <a:t>Consider protected intersections, especially at 20th/21st Street cycle track project.</a:t>
            </a:r>
          </a:p>
          <a:p>
            <a:pPr marL="285750" lvl="2" indent="-285750">
              <a:spcBef>
                <a:spcPts val="0"/>
              </a:spcBef>
            </a:pPr>
            <a:r>
              <a:rPr lang="en-US" sz="1400" dirty="0"/>
              <a:t>There should be a dedicated phase at 19th for bikes to avoid right hooks. NACTO’s “Dedicated Intersection” is a good guide. </a:t>
            </a:r>
          </a:p>
          <a:p>
            <a:pPr marL="285750" lvl="2" indent="-285750">
              <a:spcBef>
                <a:spcPts val="0"/>
              </a:spcBef>
            </a:pPr>
            <a:r>
              <a:rPr lang="en-US" sz="1400" dirty="0"/>
              <a:t>Make sure bicycles are not forced to wait a long time for dedicated bike phases. There should be a balance of bicycle safety from turning vehicles and bicycle wait times. </a:t>
            </a:r>
          </a:p>
          <a:p>
            <a:pPr marL="285750" lvl="2" indent="-285750">
              <a:spcBef>
                <a:spcPts val="0"/>
              </a:spcBef>
            </a:pPr>
            <a:r>
              <a:rPr lang="en-US" sz="1400" dirty="0"/>
              <a:t>Add more trees to the median at 1900 block and locations with curb extensions to shade the bike lanes during the summer.</a:t>
            </a:r>
          </a:p>
          <a:p>
            <a:pPr marL="0" lvl="1" indent="0">
              <a:spcBef>
                <a:spcPts val="600"/>
              </a:spcBef>
              <a:buNone/>
            </a:pPr>
            <a:r>
              <a:rPr lang="en-US" sz="1600" dirty="0">
                <a:solidFill>
                  <a:srgbClr val="CD2A2F"/>
                </a:solidFill>
              </a:rPr>
              <a:t>Traffic and Parking</a:t>
            </a:r>
          </a:p>
          <a:p>
            <a:pPr marL="285750" lvl="2" indent="-285750">
              <a:spcBef>
                <a:spcPts val="400"/>
              </a:spcBef>
            </a:pPr>
            <a:r>
              <a:rPr lang="en-US" sz="1400" dirty="0"/>
              <a:t>Remove more parking.</a:t>
            </a:r>
          </a:p>
          <a:p>
            <a:pPr marL="285750" lvl="2" indent="-285750">
              <a:spcBef>
                <a:spcPts val="0"/>
              </a:spcBef>
            </a:pPr>
            <a:r>
              <a:rPr lang="en-US" sz="1400" dirty="0"/>
              <a:t>Do any of the traffic studies include or factor in bicycle usage under adverse weather conditions? </a:t>
            </a:r>
          </a:p>
          <a:p>
            <a:pPr marL="285750" lvl="2" indent="-285750">
              <a:spcBef>
                <a:spcPts val="0"/>
              </a:spcBef>
            </a:pPr>
            <a:r>
              <a:rPr lang="en-US" sz="1400" dirty="0"/>
              <a:t>Has any study contemplated the required off-set requirement for the biking that is eliminated?</a:t>
            </a:r>
          </a:p>
          <a:p>
            <a:pPr marL="285750" lvl="2" indent="-285750">
              <a:spcBef>
                <a:spcPts val="0"/>
              </a:spcBef>
            </a:pPr>
            <a:r>
              <a:rPr lang="en-US" sz="1400" dirty="0"/>
              <a:t>What traffic studies have been conducted to determine ADT in each lane? What is the impact when lanes are converted to bike lanes and greenspace? </a:t>
            </a:r>
          </a:p>
          <a:p>
            <a:pPr marL="285750" lvl="2" indent="-285750">
              <a:spcBef>
                <a:spcPts val="0"/>
              </a:spcBef>
            </a:pPr>
            <a:r>
              <a:rPr lang="en-US" sz="1400" dirty="0"/>
              <a:t>Has DDOT studied comparable east-west corridors to determine bicycle ADT on Penn Ave West?</a:t>
            </a:r>
          </a:p>
          <a:p>
            <a:pPr marL="285750" lvl="2" indent="-285750">
              <a:spcBef>
                <a:spcPts val="0"/>
              </a:spcBef>
            </a:pPr>
            <a:r>
              <a:rPr lang="en-US" sz="1400" dirty="0"/>
              <a:t>Has there been a comparison of the volume of the two usages by vehicular type? </a:t>
            </a:r>
          </a:p>
          <a:p>
            <a:pPr marL="285750" lvl="2" indent="-285750">
              <a:spcBef>
                <a:spcPts val="0"/>
              </a:spcBef>
            </a:pPr>
            <a:r>
              <a:rPr lang="en-US" sz="1400" dirty="0"/>
              <a:t>Consider rideshare and taxi pick-up/drop-off. Determine where deliveries for businesses will take place – in alleys or on Penn Ave.</a:t>
            </a:r>
          </a:p>
          <a:p>
            <a:pPr marL="0" lvl="1" indent="0">
              <a:spcBef>
                <a:spcPts val="600"/>
              </a:spcBef>
              <a:buNone/>
            </a:pPr>
            <a:r>
              <a:rPr lang="en-US" sz="1600" dirty="0">
                <a:solidFill>
                  <a:srgbClr val="CD2A2F"/>
                </a:solidFill>
              </a:rPr>
              <a:t>Other Comments </a:t>
            </a:r>
          </a:p>
          <a:p>
            <a:pPr marL="285750" lvl="2" indent="-285750">
              <a:spcBef>
                <a:spcPts val="400"/>
              </a:spcBef>
            </a:pPr>
            <a:r>
              <a:rPr lang="en-US" sz="1400" dirty="0"/>
              <a:t>Requested in more than half of comments: Implement a temporary version of this plan, similar to Florida Avenue. Use temporary materials to add protected bike lanes, widen sidewalks, and calm traffic. </a:t>
            </a:r>
          </a:p>
          <a:p>
            <a:pPr marL="285750" lvl="2" indent="-285750">
              <a:spcBef>
                <a:spcPts val="0"/>
              </a:spcBef>
            </a:pPr>
            <a:r>
              <a:rPr lang="en-US" sz="1400" dirty="0"/>
              <a:t>Include bus lanes on Penn Ave connecting to Washington Circle for 30N, 30S, 32, 33, 36, 38B and Circulator buses. These should be prioritized over cars. </a:t>
            </a:r>
          </a:p>
        </p:txBody>
      </p:sp>
      <p:sp>
        <p:nvSpPr>
          <p:cNvPr id="4" name="Slide Number Placeholder 3">
            <a:extLst>
              <a:ext uri="{FF2B5EF4-FFF2-40B4-BE49-F238E27FC236}">
                <a16:creationId xmlns:a16="http://schemas.microsoft.com/office/drawing/2014/main" id="{0BD3D5A0-844A-446B-AC09-9E51797DEC9A}"/>
              </a:ext>
            </a:extLst>
          </p:cNvPr>
          <p:cNvSpPr>
            <a:spLocks noGrp="1"/>
          </p:cNvSpPr>
          <p:nvPr>
            <p:ph type="sldNum" sz="quarter" idx="12"/>
          </p:nvPr>
        </p:nvSpPr>
        <p:spPr/>
        <p:txBody>
          <a:bodyPr/>
          <a:lstStyle/>
          <a:p>
            <a:fld id="{8C111126-4D1A-4478-B92A-23C078296B7A}" type="slidenum">
              <a:rPr lang="en-US" smtClean="0"/>
              <a:pPr/>
              <a:t>13</a:t>
            </a:fld>
            <a:endParaRPr lang="en-US" dirty="0"/>
          </a:p>
        </p:txBody>
      </p:sp>
    </p:spTree>
    <p:extLst>
      <p:ext uri="{BB962C8B-B14F-4D97-AF65-F5344CB8AC3E}">
        <p14:creationId xmlns:p14="http://schemas.microsoft.com/office/powerpoint/2010/main" val="3187722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CE2876-76F9-4B69-BF26-6C8F1236422D}"/>
              </a:ext>
            </a:extLst>
          </p:cNvPr>
          <p:cNvSpPr>
            <a:spLocks noGrp="1"/>
          </p:cNvSpPr>
          <p:nvPr>
            <p:ph idx="1"/>
          </p:nvPr>
        </p:nvSpPr>
        <p:spPr>
          <a:xfrm>
            <a:off x="381000" y="309649"/>
            <a:ext cx="11430000" cy="6167351"/>
          </a:xfrm>
        </p:spPr>
        <p:txBody>
          <a:bodyPr numCol="2" spcCol="914400">
            <a:normAutofit/>
          </a:bodyPr>
          <a:lstStyle/>
          <a:p>
            <a:pPr marL="0" indent="0">
              <a:lnSpc>
                <a:spcPct val="90000"/>
              </a:lnSpc>
              <a:spcBef>
                <a:spcPts val="1000"/>
              </a:spcBef>
              <a:buNone/>
            </a:pPr>
            <a:r>
              <a:rPr lang="en-US" sz="1600" b="1" dirty="0">
                <a:solidFill>
                  <a:srgbClr val="CD2A2F"/>
                </a:solidFill>
              </a:rPr>
              <a:t>4.5  Summary of ANC 2A Resolution</a:t>
            </a:r>
          </a:p>
          <a:p>
            <a:pPr marL="0" indent="0">
              <a:lnSpc>
                <a:spcPct val="90000"/>
              </a:lnSpc>
              <a:spcBef>
                <a:spcPts val="1000"/>
              </a:spcBef>
              <a:buNone/>
            </a:pPr>
            <a:r>
              <a:rPr lang="en-US" sz="1400" dirty="0"/>
              <a:t>The following is a summary of the unofficial final copy of the ANC 2A Resolution sent to DDOT on Monday, July 22, 2019.</a:t>
            </a:r>
          </a:p>
          <a:p>
            <a:pPr marL="285750" indent="-285750">
              <a:lnSpc>
                <a:spcPct val="90000"/>
              </a:lnSpc>
              <a:spcBef>
                <a:spcPts val="1000"/>
              </a:spcBef>
            </a:pPr>
            <a:r>
              <a:rPr lang="en-US" sz="1400" dirty="0"/>
              <a:t>ANC 2A supports:</a:t>
            </a:r>
          </a:p>
          <a:p>
            <a:pPr lvl="1">
              <a:spcBef>
                <a:spcPts val="0"/>
              </a:spcBef>
              <a:buFont typeface="Arial" panose="020B0604020202020204" pitchFamily="34" charset="0"/>
              <a:buChar char="•"/>
            </a:pPr>
            <a:r>
              <a:rPr lang="en-US" sz="1400" dirty="0"/>
              <a:t>The project objectives and goals;</a:t>
            </a:r>
          </a:p>
          <a:p>
            <a:pPr lvl="1">
              <a:spcBef>
                <a:spcPts val="0"/>
              </a:spcBef>
              <a:buFont typeface="Arial" panose="020B0604020202020204" pitchFamily="34" charset="0"/>
              <a:buChar char="•"/>
            </a:pPr>
            <a:r>
              <a:rPr lang="en-US" sz="1400" dirty="0"/>
              <a:t>Increasing the width of the permanent separated bike lanes by one (1) to seven (7) feet to allow for greater passing width and enabling the use of DPW clearing equipment to clear away snow and debris;</a:t>
            </a:r>
          </a:p>
          <a:p>
            <a:pPr lvl="1">
              <a:spcBef>
                <a:spcPts val="0"/>
              </a:spcBef>
              <a:buFont typeface="Arial" panose="020B0604020202020204" pitchFamily="34" charset="0"/>
              <a:buChar char="•"/>
            </a:pPr>
            <a:r>
              <a:rPr lang="en-US" sz="1400" dirty="0"/>
              <a:t>Leveling the proposed bike lane with the median, making it safer for passing bicycles and protect against stormwater runoff issues; and</a:t>
            </a:r>
          </a:p>
          <a:p>
            <a:pPr lvl="1">
              <a:lnSpc>
                <a:spcPct val="90000"/>
              </a:lnSpc>
              <a:spcBef>
                <a:spcPts val="0"/>
              </a:spcBef>
              <a:buFont typeface="Arial" panose="020B0604020202020204" pitchFamily="34" charset="0"/>
              <a:buChar char="•"/>
            </a:pPr>
            <a:r>
              <a:rPr lang="en-US" sz="1400" dirty="0"/>
              <a:t>Removing all on-street metered parking and dedicating it to commercial and rideshare loading spaces, especially on the southwest segment of the 1900 block.</a:t>
            </a:r>
          </a:p>
          <a:p>
            <a:pPr lvl="0"/>
            <a:r>
              <a:rPr lang="en-US" sz="1400" dirty="0"/>
              <a:t>The Commission cannot wait until 2022 for safer conditions on Penn Ave West and supports DDOT immediately implementing temporary measures through an NOI that would create and implement the following until the permanent project is ready for construction:  </a:t>
            </a:r>
          </a:p>
          <a:p>
            <a:pPr lvl="1">
              <a:lnSpc>
                <a:spcPct val="90000"/>
              </a:lnSpc>
              <a:spcBef>
                <a:spcPts val="0"/>
              </a:spcBef>
              <a:buFont typeface="Arial" panose="020B0604020202020204" pitchFamily="34" charset="0"/>
              <a:buChar char="•"/>
            </a:pPr>
            <a:r>
              <a:rPr lang="en-US" sz="1400" dirty="0"/>
              <a:t>Road Diet, </a:t>
            </a:r>
          </a:p>
          <a:p>
            <a:pPr lvl="1">
              <a:lnSpc>
                <a:spcPct val="90000"/>
              </a:lnSpc>
              <a:spcBef>
                <a:spcPts val="0"/>
              </a:spcBef>
              <a:buFont typeface="Arial" panose="020B0604020202020204" pitchFamily="34" charset="0"/>
              <a:buChar char="•"/>
            </a:pPr>
            <a:r>
              <a:rPr lang="en-US" sz="1400" dirty="0"/>
              <a:t>Protected bike lanes, and</a:t>
            </a:r>
          </a:p>
          <a:p>
            <a:pPr lvl="1">
              <a:lnSpc>
                <a:spcPct val="90000"/>
              </a:lnSpc>
              <a:spcBef>
                <a:spcPts val="0"/>
              </a:spcBef>
              <a:buFont typeface="Arial" panose="020B0604020202020204" pitchFamily="34" charset="0"/>
              <a:buChar char="•"/>
            </a:pPr>
            <a:r>
              <a:rPr lang="en-US" sz="1400" dirty="0"/>
              <a:t>Improved pedestrian elements.</a:t>
            </a:r>
          </a:p>
          <a:p>
            <a:pPr>
              <a:lnSpc>
                <a:spcPct val="90000"/>
              </a:lnSpc>
            </a:pPr>
            <a:r>
              <a:rPr lang="en-US" sz="1400" dirty="0"/>
              <a:t>ANC 2A requests and expects that DDOT be timely, transparent, and accountable to the community concerning issues that could cause delay or alteration of the project. </a:t>
            </a:r>
          </a:p>
          <a:p>
            <a:pPr marL="0" indent="0">
              <a:lnSpc>
                <a:spcPct val="90000"/>
              </a:lnSpc>
              <a:spcBef>
                <a:spcPts val="1000"/>
              </a:spcBef>
              <a:buNone/>
            </a:pPr>
            <a:endParaRPr lang="en-US" sz="1400" b="1" dirty="0">
              <a:solidFill>
                <a:srgbClr val="CD2A2F"/>
              </a:solidFill>
            </a:endParaRPr>
          </a:p>
        </p:txBody>
      </p:sp>
      <p:sp>
        <p:nvSpPr>
          <p:cNvPr id="4" name="Slide Number Placeholder 3">
            <a:extLst>
              <a:ext uri="{FF2B5EF4-FFF2-40B4-BE49-F238E27FC236}">
                <a16:creationId xmlns:a16="http://schemas.microsoft.com/office/drawing/2014/main" id="{0BD3D5A0-844A-446B-AC09-9E51797DEC9A}"/>
              </a:ext>
            </a:extLst>
          </p:cNvPr>
          <p:cNvSpPr>
            <a:spLocks noGrp="1"/>
          </p:cNvSpPr>
          <p:nvPr>
            <p:ph type="sldNum" sz="quarter" idx="12"/>
          </p:nvPr>
        </p:nvSpPr>
        <p:spPr/>
        <p:txBody>
          <a:bodyPr/>
          <a:lstStyle/>
          <a:p>
            <a:fld id="{8C111126-4D1A-4478-B92A-23C078296B7A}" type="slidenum">
              <a:rPr lang="en-US" smtClean="0"/>
              <a:pPr/>
              <a:t>14</a:t>
            </a:fld>
            <a:endParaRPr lang="en-US" dirty="0"/>
          </a:p>
        </p:txBody>
      </p:sp>
    </p:spTree>
    <p:extLst>
      <p:ext uri="{BB962C8B-B14F-4D97-AF65-F5344CB8AC3E}">
        <p14:creationId xmlns:p14="http://schemas.microsoft.com/office/powerpoint/2010/main" val="2268975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CE2876-76F9-4B69-BF26-6C8F1236422D}"/>
              </a:ext>
            </a:extLst>
          </p:cNvPr>
          <p:cNvSpPr>
            <a:spLocks noGrp="1"/>
          </p:cNvSpPr>
          <p:nvPr>
            <p:ph idx="1"/>
          </p:nvPr>
        </p:nvSpPr>
        <p:spPr>
          <a:xfrm>
            <a:off x="381000" y="315404"/>
            <a:ext cx="11430000" cy="6085395"/>
          </a:xfrm>
        </p:spPr>
        <p:txBody>
          <a:bodyPr numCol="2" spcCol="914400">
            <a:normAutofit/>
          </a:bodyPr>
          <a:lstStyle/>
          <a:p>
            <a:pPr marL="0" indent="0">
              <a:spcBef>
                <a:spcPts val="0"/>
              </a:spcBef>
              <a:spcAft>
                <a:spcPts val="450"/>
              </a:spcAft>
              <a:buNone/>
            </a:pPr>
            <a:r>
              <a:rPr lang="en-US" sz="2000" b="1" dirty="0">
                <a:solidFill>
                  <a:srgbClr val="CD2A2F"/>
                </a:solidFill>
              </a:rPr>
              <a:t>5.0 MOVING FORWARD</a:t>
            </a:r>
            <a:endParaRPr lang="en-US" sz="1600" dirty="0"/>
          </a:p>
          <a:p>
            <a:pPr marL="0" indent="0">
              <a:buNone/>
            </a:pPr>
            <a:r>
              <a:rPr lang="en-US" sz="1600" dirty="0"/>
              <a:t>The next public meeting will be held in fall of 2019 after the completion of the 30% design. The goals moving forward are: </a:t>
            </a:r>
          </a:p>
          <a:p>
            <a:pPr lvl="1"/>
            <a:r>
              <a:rPr lang="en-US" sz="1600" dirty="0"/>
              <a:t>Design the streetscape</a:t>
            </a:r>
          </a:p>
          <a:p>
            <a:pPr lvl="2"/>
            <a:r>
              <a:rPr lang="en-US" sz="1400" dirty="0"/>
              <a:t>Streetlights, bike racks, and benches</a:t>
            </a:r>
          </a:p>
          <a:p>
            <a:pPr lvl="2"/>
            <a:r>
              <a:rPr lang="en-US" sz="1400" dirty="0"/>
              <a:t>Planting and hardscape design material selection</a:t>
            </a:r>
          </a:p>
          <a:p>
            <a:pPr lvl="2"/>
            <a:r>
              <a:rPr lang="en-US" sz="1400" dirty="0"/>
              <a:t>Green infrastructure and low impact development</a:t>
            </a:r>
          </a:p>
          <a:p>
            <a:pPr lvl="2"/>
            <a:r>
              <a:rPr lang="en-US" sz="1400" dirty="0"/>
              <a:t>Traffic signal design</a:t>
            </a:r>
          </a:p>
          <a:p>
            <a:pPr lvl="1"/>
            <a:r>
              <a:rPr lang="en-US" sz="1600" dirty="0"/>
              <a:t>Coordinate with cycle track on 20</a:t>
            </a:r>
            <a:r>
              <a:rPr lang="en-US" sz="1600" baseline="30000" dirty="0"/>
              <a:t>th</a:t>
            </a:r>
            <a:r>
              <a:rPr lang="en-US" sz="1600" dirty="0"/>
              <a:t> St NW with east-west connection to 21</a:t>
            </a:r>
            <a:r>
              <a:rPr lang="en-US" sz="1600" baseline="30000" dirty="0"/>
              <a:t>st</a:t>
            </a:r>
            <a:r>
              <a:rPr lang="en-US" sz="1600" dirty="0"/>
              <a:t> St NW. </a:t>
            </a:r>
          </a:p>
          <a:p>
            <a:pPr lvl="1"/>
            <a:r>
              <a:rPr lang="en-US" sz="1600" dirty="0"/>
              <a:t>Use public input to finalize 30% design. </a:t>
            </a:r>
          </a:p>
          <a:p>
            <a:endParaRPr lang="en-US" sz="1600" dirty="0"/>
          </a:p>
          <a:p>
            <a:endParaRPr lang="en-US" sz="1600" dirty="0"/>
          </a:p>
          <a:p>
            <a:endParaRPr lang="en-US" sz="1600" dirty="0"/>
          </a:p>
          <a:p>
            <a:endParaRPr lang="en-US" sz="1600" dirty="0"/>
          </a:p>
          <a:p>
            <a:endParaRPr lang="en-US" sz="1600" dirty="0"/>
          </a:p>
        </p:txBody>
      </p:sp>
      <p:sp>
        <p:nvSpPr>
          <p:cNvPr id="4" name="Slide Number Placeholder 3">
            <a:extLst>
              <a:ext uri="{FF2B5EF4-FFF2-40B4-BE49-F238E27FC236}">
                <a16:creationId xmlns:a16="http://schemas.microsoft.com/office/drawing/2014/main" id="{0BD3D5A0-844A-446B-AC09-9E51797DEC9A}"/>
              </a:ext>
            </a:extLst>
          </p:cNvPr>
          <p:cNvSpPr>
            <a:spLocks noGrp="1"/>
          </p:cNvSpPr>
          <p:nvPr>
            <p:ph type="sldNum" sz="quarter" idx="12"/>
          </p:nvPr>
        </p:nvSpPr>
        <p:spPr/>
        <p:txBody>
          <a:bodyPr/>
          <a:lstStyle/>
          <a:p>
            <a:fld id="{8C111126-4D1A-4478-B92A-23C078296B7A}" type="slidenum">
              <a:rPr lang="en-US" smtClean="0"/>
              <a:pPr/>
              <a:t>15</a:t>
            </a:fld>
            <a:endParaRPr lang="en-US" dirty="0"/>
          </a:p>
        </p:txBody>
      </p:sp>
    </p:spTree>
    <p:extLst>
      <p:ext uri="{BB962C8B-B14F-4D97-AF65-F5344CB8AC3E}">
        <p14:creationId xmlns:p14="http://schemas.microsoft.com/office/powerpoint/2010/main" val="615689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CE2876-76F9-4B69-BF26-6C8F1236422D}"/>
              </a:ext>
            </a:extLst>
          </p:cNvPr>
          <p:cNvSpPr>
            <a:spLocks noGrp="1"/>
          </p:cNvSpPr>
          <p:nvPr>
            <p:ph idx="1"/>
          </p:nvPr>
        </p:nvSpPr>
        <p:spPr>
          <a:xfrm>
            <a:off x="381000" y="315404"/>
            <a:ext cx="11430000" cy="6085395"/>
          </a:xfrm>
        </p:spPr>
        <p:txBody>
          <a:bodyPr numCol="2" spcCol="457200">
            <a:normAutofit fontScale="92500" lnSpcReduction="20000"/>
          </a:bodyPr>
          <a:lstStyle/>
          <a:p>
            <a:pPr marL="0" indent="0">
              <a:spcBef>
                <a:spcPts val="0"/>
              </a:spcBef>
              <a:spcAft>
                <a:spcPts val="450"/>
              </a:spcAft>
              <a:buNone/>
            </a:pPr>
            <a:r>
              <a:rPr lang="en-US" sz="2200" b="1" dirty="0">
                <a:solidFill>
                  <a:srgbClr val="CD2A2F"/>
                </a:solidFill>
              </a:rPr>
              <a:t>1.0  INTRODUCTION</a:t>
            </a:r>
            <a:endParaRPr lang="en-US" sz="2200" b="1" dirty="0"/>
          </a:p>
          <a:p>
            <a:pPr marL="0" indent="0">
              <a:spcBef>
                <a:spcPts val="400"/>
              </a:spcBef>
              <a:spcAft>
                <a:spcPts val="400"/>
              </a:spcAft>
              <a:buNone/>
            </a:pPr>
            <a:r>
              <a:rPr lang="en-US" sz="1500" dirty="0"/>
              <a:t>On Thursday, June 27, 2019, the District Department of Transportation (DDOT) held the first public meeting of the Pennsylvania Avenue West Streetscape Project (Penn Ave West). The purpose of the meeting was to provide an overview and history of the project, present current progress and gather feedback. </a:t>
            </a:r>
          </a:p>
          <a:p>
            <a:pPr marL="0" indent="0">
              <a:lnSpc>
                <a:spcPct val="110000"/>
              </a:lnSpc>
              <a:spcBef>
                <a:spcPts val="600"/>
              </a:spcBef>
              <a:buNone/>
            </a:pPr>
            <a:r>
              <a:rPr lang="en-US" sz="1700" dirty="0">
                <a:solidFill>
                  <a:srgbClr val="CD2A2F"/>
                </a:solidFill>
              </a:rPr>
              <a:t>Project Background</a:t>
            </a:r>
          </a:p>
          <a:p>
            <a:pPr marL="0" indent="0">
              <a:spcBef>
                <a:spcPts val="400"/>
              </a:spcBef>
              <a:spcAft>
                <a:spcPts val="400"/>
              </a:spcAft>
              <a:buNone/>
            </a:pPr>
            <a:r>
              <a:rPr lang="en-US" sz="1500" dirty="0"/>
              <a:t>Penn Ave West introduces protected bike lanes and improves the public experience along Pennsylvania Avenue in northwest DC between 17th Street and 22nd Street. The Project will also enhance the monumental corridor, provide a safe connection to destinations and neighborhoods for all transportation modes, and introduce green infrastructure to support the city’s sustainability goals.</a:t>
            </a:r>
          </a:p>
          <a:p>
            <a:pPr marL="0" indent="0">
              <a:spcBef>
                <a:spcPts val="400"/>
              </a:spcBef>
              <a:spcAft>
                <a:spcPts val="400"/>
              </a:spcAft>
              <a:buNone/>
            </a:pPr>
            <a:r>
              <a:rPr lang="en-US" sz="1500" dirty="0"/>
              <a:t>This project builds on the Golden Triangle Business Improvement District’s (BID) 2015 West of the White House Study and DDOT’s 2017 Downtown West Transportation Planning Study. These projects have helped develop a vision for the future of the corridor while also outlining key policy priorities and strategies to meet the project’s goals and objectives.  </a:t>
            </a:r>
          </a:p>
          <a:p>
            <a:pPr marL="0" indent="0">
              <a:spcBef>
                <a:spcPts val="400"/>
              </a:spcBef>
              <a:spcAft>
                <a:spcPts val="400"/>
              </a:spcAft>
              <a:buNone/>
            </a:pPr>
            <a:r>
              <a:rPr lang="en-US" sz="1500" dirty="0"/>
              <a:t>As part of the Downtown West Study, DDOT formed a Citizens Advisory Group (CAG) consisting of representatives from the Advisory Neighborhood Commissions, Pedestrian Advisory Council, Bicycle Advisory Council, BIDs, and other key stakeholders. DDOT shared data and analyses with these leaders in the community throughout the project, allowing them to receive critical feedback and bring transparency to the process.</a:t>
            </a:r>
          </a:p>
          <a:p>
            <a:pPr marL="0" indent="0">
              <a:spcBef>
                <a:spcPts val="400"/>
              </a:spcBef>
              <a:spcAft>
                <a:spcPts val="400"/>
              </a:spcAft>
              <a:buNone/>
            </a:pPr>
            <a:r>
              <a:rPr lang="en-US" sz="1500" dirty="0"/>
              <a:t>This document summarizes the first public meeting for the Penn Ave West Streetscape Project.</a:t>
            </a:r>
            <a:endParaRPr lang="en-US" sz="1500" b="1" dirty="0">
              <a:solidFill>
                <a:srgbClr val="CD2A2F"/>
              </a:solidFill>
            </a:endParaRPr>
          </a:p>
          <a:p>
            <a:pPr marL="0" indent="0">
              <a:spcBef>
                <a:spcPts val="0"/>
              </a:spcBef>
              <a:spcAft>
                <a:spcPts val="450"/>
              </a:spcAft>
              <a:buNone/>
            </a:pPr>
            <a:endParaRPr lang="en-US" sz="1700" b="1" dirty="0">
              <a:solidFill>
                <a:srgbClr val="CD2A2F"/>
              </a:solidFill>
            </a:endParaRPr>
          </a:p>
          <a:p>
            <a:pPr marL="0" indent="0">
              <a:spcBef>
                <a:spcPts val="0"/>
              </a:spcBef>
              <a:spcAft>
                <a:spcPts val="450"/>
              </a:spcAft>
              <a:buNone/>
            </a:pPr>
            <a:endParaRPr lang="en-US" sz="1700" b="1" dirty="0">
              <a:solidFill>
                <a:srgbClr val="CD2A2F"/>
              </a:solidFill>
            </a:endParaRPr>
          </a:p>
          <a:p>
            <a:pPr marL="0" indent="0">
              <a:spcBef>
                <a:spcPts val="0"/>
              </a:spcBef>
              <a:spcAft>
                <a:spcPts val="450"/>
              </a:spcAft>
              <a:buNone/>
            </a:pPr>
            <a:endParaRPr lang="en-US" sz="1700" b="1" dirty="0">
              <a:solidFill>
                <a:srgbClr val="CD2A2F"/>
              </a:solidFill>
            </a:endParaRPr>
          </a:p>
          <a:p>
            <a:pPr marL="0" indent="0">
              <a:spcBef>
                <a:spcPts val="0"/>
              </a:spcBef>
              <a:spcAft>
                <a:spcPts val="450"/>
              </a:spcAft>
              <a:buNone/>
            </a:pPr>
            <a:r>
              <a:rPr lang="en-US" sz="1700" b="1" dirty="0">
                <a:solidFill>
                  <a:srgbClr val="CD2A2F"/>
                </a:solidFill>
              </a:rPr>
              <a:t>1.1  Event Information</a:t>
            </a:r>
          </a:p>
          <a:p>
            <a:r>
              <a:rPr lang="en-US" sz="1500" dirty="0"/>
              <a:t>The public meeting was held on Thursday, June 27, 2019 at the West End Public Library located at 2301 L Street NW, Washington, DC 20009 from 6pm – 8pm.</a:t>
            </a:r>
          </a:p>
          <a:p>
            <a:r>
              <a:rPr lang="en-US" sz="1500" dirty="0"/>
              <a:t>A 30-minute presentation included information on the two previous studies and introduced the Penn Ave West Project and its progress so far. </a:t>
            </a:r>
          </a:p>
          <a:p>
            <a:r>
              <a:rPr lang="en-US" sz="1500" dirty="0"/>
              <a:t>The project team provided a detailed plan of the project area as well as block-by-block renderings for attendees to review and provide comments. </a:t>
            </a:r>
          </a:p>
          <a:p>
            <a:r>
              <a:rPr lang="en-US" sz="1500" dirty="0"/>
              <a:t>Following the presentation, public comments were encouraged and received until July 12, 2019, two weeks after the public meeting.</a:t>
            </a:r>
          </a:p>
          <a:p>
            <a:endParaRPr lang="en-US" sz="15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pPr marL="0" indent="0">
              <a:buNone/>
            </a:pPr>
            <a:endParaRPr lang="en-US" sz="1600" dirty="0"/>
          </a:p>
        </p:txBody>
      </p:sp>
      <p:sp>
        <p:nvSpPr>
          <p:cNvPr id="4" name="Slide Number Placeholder 3">
            <a:extLst>
              <a:ext uri="{FF2B5EF4-FFF2-40B4-BE49-F238E27FC236}">
                <a16:creationId xmlns:a16="http://schemas.microsoft.com/office/drawing/2014/main" id="{0BD3D5A0-844A-446B-AC09-9E51797DEC9A}"/>
              </a:ext>
            </a:extLst>
          </p:cNvPr>
          <p:cNvSpPr>
            <a:spLocks noGrp="1"/>
          </p:cNvSpPr>
          <p:nvPr>
            <p:ph type="sldNum" sz="quarter" idx="12"/>
          </p:nvPr>
        </p:nvSpPr>
        <p:spPr/>
        <p:txBody>
          <a:bodyPr/>
          <a:lstStyle/>
          <a:p>
            <a:fld id="{8C111126-4D1A-4478-B92A-23C078296B7A}" type="slidenum">
              <a:rPr lang="en-US" smtClean="0"/>
              <a:pPr/>
              <a:t>2</a:t>
            </a:fld>
            <a:endParaRPr lang="en-US" dirty="0"/>
          </a:p>
        </p:txBody>
      </p:sp>
      <p:pic>
        <p:nvPicPr>
          <p:cNvPr id="8" name="Picture 7">
            <a:extLst>
              <a:ext uri="{FF2B5EF4-FFF2-40B4-BE49-F238E27FC236}">
                <a16:creationId xmlns:a16="http://schemas.microsoft.com/office/drawing/2014/main" id="{0A93EEFF-7B27-4C5A-A390-B6FBA4B967F4}"/>
              </a:ext>
            </a:extLst>
          </p:cNvPr>
          <p:cNvPicPr>
            <a:picLocks noChangeAspect="1"/>
          </p:cNvPicPr>
          <p:nvPr/>
        </p:nvPicPr>
        <p:blipFill rotWithShape="1">
          <a:blip r:embed="rId2"/>
          <a:srcRect t="7120"/>
          <a:stretch/>
        </p:blipFill>
        <p:spPr>
          <a:xfrm>
            <a:off x="6465041" y="2971800"/>
            <a:ext cx="5262871" cy="3257968"/>
          </a:xfrm>
          <a:prstGeom prst="rect">
            <a:avLst/>
          </a:prstGeom>
        </p:spPr>
      </p:pic>
    </p:spTree>
    <p:extLst>
      <p:ext uri="{BB962C8B-B14F-4D97-AF65-F5344CB8AC3E}">
        <p14:creationId xmlns:p14="http://schemas.microsoft.com/office/powerpoint/2010/main" val="3765156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CE2876-76F9-4B69-BF26-6C8F1236422D}"/>
              </a:ext>
            </a:extLst>
          </p:cNvPr>
          <p:cNvSpPr>
            <a:spLocks noGrp="1"/>
          </p:cNvSpPr>
          <p:nvPr>
            <p:ph idx="1"/>
          </p:nvPr>
        </p:nvSpPr>
        <p:spPr>
          <a:xfrm>
            <a:off x="381000" y="315403"/>
            <a:ext cx="11430000" cy="6315435"/>
          </a:xfrm>
        </p:spPr>
        <p:txBody>
          <a:bodyPr numCol="2" spcCol="914400">
            <a:normAutofit/>
          </a:bodyPr>
          <a:lstStyle/>
          <a:p>
            <a:pPr marL="0" indent="0">
              <a:lnSpc>
                <a:spcPct val="90000"/>
              </a:lnSpc>
              <a:spcBef>
                <a:spcPts val="0"/>
              </a:spcBef>
              <a:spcAft>
                <a:spcPts val="450"/>
              </a:spcAft>
              <a:buNone/>
            </a:pPr>
            <a:r>
              <a:rPr lang="en-US" sz="1600" b="1" dirty="0">
                <a:solidFill>
                  <a:srgbClr val="CD2A2F"/>
                </a:solidFill>
              </a:rPr>
              <a:t>1.2  Boards and Informational Materials</a:t>
            </a:r>
          </a:p>
          <a:p>
            <a:pPr marL="0" indent="0">
              <a:buNone/>
            </a:pPr>
            <a:r>
              <a:rPr lang="en-US" sz="1400" dirty="0"/>
              <a:t>The project team provided a detailed roll plan of the project area, as well as block-by-block renderings for attendees to review, ask questions, and provide comments on sticky notes and comment cards after the presentation and 20-minute Q&amp;A session. </a:t>
            </a:r>
            <a:endParaRPr lang="en-US" sz="1400" b="1" dirty="0">
              <a:solidFill>
                <a:srgbClr val="CD2A2F"/>
              </a:solidFill>
            </a:endParaRPr>
          </a:p>
          <a:p>
            <a:pPr marL="0" indent="0">
              <a:spcBef>
                <a:spcPts val="600"/>
              </a:spcBef>
              <a:buNone/>
            </a:pPr>
            <a:r>
              <a:rPr lang="en-US" sz="1600" dirty="0">
                <a:solidFill>
                  <a:srgbClr val="CD2A2F"/>
                </a:solidFill>
              </a:rPr>
              <a:t>Boards</a:t>
            </a:r>
          </a:p>
          <a:p>
            <a:pPr marL="0" indent="0">
              <a:spcBef>
                <a:spcPts val="400"/>
              </a:spcBef>
              <a:buNone/>
            </a:pPr>
            <a:r>
              <a:rPr lang="en-US" sz="1400" dirty="0"/>
              <a:t>Five (5) proposed block-by-block boards with existing and proposed cross sections and detailed plans for the following blocks:</a:t>
            </a:r>
          </a:p>
          <a:p>
            <a:pPr lvl="1"/>
            <a:r>
              <a:rPr lang="en-US" sz="1300" dirty="0"/>
              <a:t>2100 Block</a:t>
            </a:r>
          </a:p>
          <a:p>
            <a:pPr lvl="1"/>
            <a:r>
              <a:rPr lang="en-US" sz="1300" dirty="0"/>
              <a:t>2000 Block</a:t>
            </a:r>
          </a:p>
          <a:p>
            <a:pPr lvl="1"/>
            <a:r>
              <a:rPr lang="en-US" sz="1300" dirty="0"/>
              <a:t>1900 Block</a:t>
            </a:r>
          </a:p>
          <a:p>
            <a:pPr lvl="1"/>
            <a:r>
              <a:rPr lang="en-US" sz="1300" dirty="0"/>
              <a:t>1800 Block</a:t>
            </a:r>
          </a:p>
          <a:p>
            <a:pPr lvl="1"/>
            <a:r>
              <a:rPr lang="en-US" sz="1300" dirty="0"/>
              <a:t>1700 Block</a:t>
            </a:r>
          </a:p>
          <a:p>
            <a:pPr marL="0" indent="0">
              <a:buNone/>
            </a:pPr>
            <a:r>
              <a:rPr lang="en-US" sz="1400" dirty="0"/>
              <a:t>An Existing and Proposed Typical Section cross-section was also pinned on a wall beside the roll plan.</a:t>
            </a:r>
          </a:p>
          <a:p>
            <a:pPr marL="0" indent="0">
              <a:spcBef>
                <a:spcPts val="600"/>
              </a:spcBef>
              <a:buNone/>
            </a:pPr>
            <a:r>
              <a:rPr lang="en-US" sz="1600" dirty="0">
                <a:solidFill>
                  <a:srgbClr val="CD2A2F"/>
                </a:solidFill>
              </a:rPr>
              <a:t>Roll Plan</a:t>
            </a:r>
          </a:p>
          <a:p>
            <a:pPr marL="0" indent="0">
              <a:spcBef>
                <a:spcPts val="400"/>
              </a:spcBef>
              <a:buNone/>
            </a:pPr>
            <a:r>
              <a:rPr lang="en-US" sz="1400" dirty="0"/>
              <a:t>A 28-inch by 200-inch map of the study area was displayed on a wall in the meeting room. The map showed the existing roadway with highlighted changes to the roadway geometry and the approximate locations of proposed median landscape areas, floating bus islands, bike lanes, and crosswalks. The roll plan also included cross-sections of each block with widths of medians, travel lanes, and bike lanes. </a:t>
            </a:r>
          </a:p>
          <a:p>
            <a:pPr marL="0" indent="0">
              <a:spcBef>
                <a:spcPts val="600"/>
              </a:spcBef>
              <a:buNone/>
            </a:pPr>
            <a:r>
              <a:rPr lang="en-US" sz="1600" dirty="0">
                <a:solidFill>
                  <a:srgbClr val="CD2A2F"/>
                </a:solidFill>
              </a:rPr>
              <a:t>Handouts</a:t>
            </a:r>
          </a:p>
          <a:p>
            <a:pPr marL="0" indent="0">
              <a:buNone/>
            </a:pPr>
            <a:r>
              <a:rPr lang="en-US" sz="1400" dirty="0"/>
              <a:t>Each attendee received a Title VI questionnaire with comment sheet and a project flyer (see Section 2.2).</a:t>
            </a:r>
          </a:p>
        </p:txBody>
      </p:sp>
      <p:sp>
        <p:nvSpPr>
          <p:cNvPr id="4" name="Slide Number Placeholder 3">
            <a:extLst>
              <a:ext uri="{FF2B5EF4-FFF2-40B4-BE49-F238E27FC236}">
                <a16:creationId xmlns:a16="http://schemas.microsoft.com/office/drawing/2014/main" id="{0BD3D5A0-844A-446B-AC09-9E51797DEC9A}"/>
              </a:ext>
            </a:extLst>
          </p:cNvPr>
          <p:cNvSpPr>
            <a:spLocks noGrp="1"/>
          </p:cNvSpPr>
          <p:nvPr>
            <p:ph type="sldNum" sz="quarter" idx="12"/>
          </p:nvPr>
        </p:nvSpPr>
        <p:spPr/>
        <p:txBody>
          <a:bodyPr/>
          <a:lstStyle/>
          <a:p>
            <a:fld id="{8C111126-4D1A-4478-B92A-23C078296B7A}" type="slidenum">
              <a:rPr lang="en-US" smtClean="0"/>
              <a:pPr/>
              <a:t>3</a:t>
            </a:fld>
            <a:endParaRPr lang="en-US" dirty="0"/>
          </a:p>
        </p:txBody>
      </p:sp>
      <p:pic>
        <p:nvPicPr>
          <p:cNvPr id="12" name="Picture 11">
            <a:extLst>
              <a:ext uri="{FF2B5EF4-FFF2-40B4-BE49-F238E27FC236}">
                <a16:creationId xmlns:a16="http://schemas.microsoft.com/office/drawing/2014/main" id="{E9B3CBA9-0FCE-4AEC-AC71-8DA6A5D8456F}"/>
              </a:ext>
            </a:extLst>
          </p:cNvPr>
          <p:cNvPicPr>
            <a:picLocks noChangeAspect="1"/>
          </p:cNvPicPr>
          <p:nvPr/>
        </p:nvPicPr>
        <p:blipFill rotWithShape="1">
          <a:blip r:embed="rId2"/>
          <a:srcRect t="7120"/>
          <a:stretch/>
        </p:blipFill>
        <p:spPr>
          <a:xfrm>
            <a:off x="6667498" y="3358101"/>
            <a:ext cx="4876800" cy="3018971"/>
          </a:xfrm>
          <a:prstGeom prst="rect">
            <a:avLst/>
          </a:prstGeom>
        </p:spPr>
      </p:pic>
      <p:pic>
        <p:nvPicPr>
          <p:cNvPr id="13" name="Picture 12" descr="A group of people standing in a room&#10;&#10;Description generated with very high confidence">
            <a:extLst>
              <a:ext uri="{FF2B5EF4-FFF2-40B4-BE49-F238E27FC236}">
                <a16:creationId xmlns:a16="http://schemas.microsoft.com/office/drawing/2014/main" id="{E16FF7CB-125E-4A14-B32F-8B0C06B7E637}"/>
              </a:ext>
            </a:extLst>
          </p:cNvPr>
          <p:cNvPicPr>
            <a:picLocks noChangeAspect="1"/>
          </p:cNvPicPr>
          <p:nvPr/>
        </p:nvPicPr>
        <p:blipFill rotWithShape="1">
          <a:blip r:embed="rId3"/>
          <a:srcRect t="7120"/>
          <a:stretch/>
        </p:blipFill>
        <p:spPr>
          <a:xfrm>
            <a:off x="6667499" y="227161"/>
            <a:ext cx="4876799" cy="3018971"/>
          </a:xfrm>
          <a:prstGeom prst="rect">
            <a:avLst/>
          </a:prstGeom>
        </p:spPr>
      </p:pic>
    </p:spTree>
    <p:extLst>
      <p:ext uri="{BB962C8B-B14F-4D97-AF65-F5344CB8AC3E}">
        <p14:creationId xmlns:p14="http://schemas.microsoft.com/office/powerpoint/2010/main" val="1441504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CE2876-76F9-4B69-BF26-6C8F1236422D}"/>
              </a:ext>
            </a:extLst>
          </p:cNvPr>
          <p:cNvSpPr>
            <a:spLocks noGrp="1"/>
          </p:cNvSpPr>
          <p:nvPr>
            <p:ph idx="1"/>
          </p:nvPr>
        </p:nvSpPr>
        <p:spPr>
          <a:xfrm>
            <a:off x="381000" y="315404"/>
            <a:ext cx="11544300" cy="6085395"/>
          </a:xfrm>
        </p:spPr>
        <p:txBody>
          <a:bodyPr numCol="2" spcCol="914400">
            <a:normAutofit/>
          </a:bodyPr>
          <a:lstStyle/>
          <a:p>
            <a:pPr marL="0" indent="0">
              <a:spcBef>
                <a:spcPts val="0"/>
              </a:spcBef>
              <a:spcAft>
                <a:spcPts val="450"/>
              </a:spcAft>
              <a:buNone/>
            </a:pPr>
            <a:r>
              <a:rPr lang="en-US" sz="2000" b="1" dirty="0">
                <a:solidFill>
                  <a:srgbClr val="CD2A2F"/>
                </a:solidFill>
              </a:rPr>
              <a:t>2.0  OUTREACH EFFORTS</a:t>
            </a:r>
            <a:endParaRPr lang="en-US" sz="2000" b="1" dirty="0"/>
          </a:p>
          <a:p>
            <a:pPr marL="0" indent="0">
              <a:buNone/>
            </a:pPr>
            <a:r>
              <a:rPr lang="en-US" sz="1400" dirty="0"/>
              <a:t>The following section summarizes the outreach efforts for this project.</a:t>
            </a:r>
          </a:p>
          <a:p>
            <a:pPr marL="0" indent="0">
              <a:spcBef>
                <a:spcPts val="1200"/>
              </a:spcBef>
              <a:spcAft>
                <a:spcPts val="600"/>
              </a:spcAft>
              <a:buNone/>
            </a:pPr>
            <a:r>
              <a:rPr lang="en-US" sz="1600" b="1" dirty="0">
                <a:solidFill>
                  <a:srgbClr val="CD2A2F"/>
                </a:solidFill>
              </a:rPr>
              <a:t>2.1  Public Meeting Notice</a:t>
            </a:r>
          </a:p>
          <a:p>
            <a:pPr marL="0" indent="0">
              <a:buNone/>
            </a:pPr>
            <a:r>
              <a:rPr lang="en-US" sz="1400" dirty="0"/>
              <a:t>A formal public meeting notice was distributed by the DDOT Communications office to their media distribution list, residential list, and on DDOT’s Twitter and Facebook postings. A full copy of the notice is posted to DDOT’s website here: </a:t>
            </a:r>
            <a:r>
              <a:rPr lang="en-US" sz="1400" dirty="0">
                <a:hlinkClick r:id="rId2"/>
              </a:rPr>
              <a:t>https://ddot.dc.gov/release/penn-ave-west-streetscape-project-public-meeting</a:t>
            </a:r>
            <a:endParaRPr lang="en-US" sz="1400" dirty="0"/>
          </a:p>
          <a:p>
            <a:pPr marL="0" indent="0">
              <a:spcBef>
                <a:spcPts val="1200"/>
              </a:spcBef>
              <a:spcAft>
                <a:spcPts val="600"/>
              </a:spcAft>
              <a:buNone/>
            </a:pPr>
            <a:r>
              <a:rPr lang="en-US" sz="1600" b="1" dirty="0">
                <a:solidFill>
                  <a:srgbClr val="CD2A2F"/>
                </a:solidFill>
              </a:rPr>
              <a:t>2.2  Project Flyer</a:t>
            </a:r>
          </a:p>
          <a:p>
            <a:pPr marL="0" indent="0">
              <a:buNone/>
            </a:pPr>
            <a:r>
              <a:rPr lang="en-US" sz="1400" dirty="0"/>
              <a:t>A project flyer provided a synopsis of the project to date including the former studies with an anticipated timeline toward construction as well as the project area.</a:t>
            </a:r>
          </a:p>
          <a:p>
            <a:pPr marL="0" indent="0">
              <a:spcBef>
                <a:spcPts val="1200"/>
              </a:spcBef>
              <a:spcAft>
                <a:spcPts val="600"/>
              </a:spcAft>
              <a:buNone/>
            </a:pPr>
            <a:r>
              <a:rPr lang="en-US" sz="1600" b="1" dirty="0">
                <a:solidFill>
                  <a:srgbClr val="CD2A2F"/>
                </a:solidFill>
              </a:rPr>
              <a:t>2.3  Stakeholders</a:t>
            </a:r>
          </a:p>
          <a:p>
            <a:pPr marL="0" indent="0">
              <a:buNone/>
            </a:pPr>
            <a:r>
              <a:rPr lang="en-US" sz="1400" dirty="0"/>
              <a:t>The project team and the Golden Triangle BID hosted a preliminary meeting with property owners along the corridor on Monday, June 24, 2019. DDOT presented the public meeting materials and allowed the property owners to ask questions and provide feedback on the project.</a:t>
            </a:r>
          </a:p>
          <a:p>
            <a:pPr marL="0" indent="0">
              <a:spcBef>
                <a:spcPts val="1200"/>
              </a:spcBef>
              <a:spcAft>
                <a:spcPts val="600"/>
              </a:spcAft>
              <a:buNone/>
            </a:pPr>
            <a:endParaRPr lang="en-US" sz="1800" b="1" dirty="0">
              <a:solidFill>
                <a:srgbClr val="CD2A2F"/>
              </a:solidFill>
            </a:endParaRPr>
          </a:p>
        </p:txBody>
      </p:sp>
      <p:sp>
        <p:nvSpPr>
          <p:cNvPr id="4" name="Slide Number Placeholder 3">
            <a:extLst>
              <a:ext uri="{FF2B5EF4-FFF2-40B4-BE49-F238E27FC236}">
                <a16:creationId xmlns:a16="http://schemas.microsoft.com/office/drawing/2014/main" id="{0BD3D5A0-844A-446B-AC09-9E51797DEC9A}"/>
              </a:ext>
            </a:extLst>
          </p:cNvPr>
          <p:cNvSpPr>
            <a:spLocks noGrp="1"/>
          </p:cNvSpPr>
          <p:nvPr>
            <p:ph type="sldNum" sz="quarter" idx="12"/>
          </p:nvPr>
        </p:nvSpPr>
        <p:spPr/>
        <p:txBody>
          <a:bodyPr/>
          <a:lstStyle/>
          <a:p>
            <a:fld id="{8C111126-4D1A-4478-B92A-23C078296B7A}" type="slidenum">
              <a:rPr lang="en-US" smtClean="0"/>
              <a:pPr/>
              <a:t>4</a:t>
            </a:fld>
            <a:endParaRPr lang="en-US" dirty="0"/>
          </a:p>
        </p:txBody>
      </p:sp>
      <p:pic>
        <p:nvPicPr>
          <p:cNvPr id="5" name="Picture 4">
            <a:extLst>
              <a:ext uri="{FF2B5EF4-FFF2-40B4-BE49-F238E27FC236}">
                <a16:creationId xmlns:a16="http://schemas.microsoft.com/office/drawing/2014/main" id="{6A3DA3DC-27A6-4739-8D99-18845FB7D3AD}"/>
              </a:ext>
            </a:extLst>
          </p:cNvPr>
          <p:cNvPicPr>
            <a:picLocks noChangeAspect="1"/>
          </p:cNvPicPr>
          <p:nvPr/>
        </p:nvPicPr>
        <p:blipFill rotWithShape="1">
          <a:blip r:embed="rId3"/>
          <a:srcRect l="2614" t="2803" r="2705" b="9062"/>
          <a:stretch/>
        </p:blipFill>
        <p:spPr>
          <a:xfrm>
            <a:off x="6667500" y="276765"/>
            <a:ext cx="4876800" cy="5874813"/>
          </a:xfrm>
          <a:prstGeom prst="rect">
            <a:avLst/>
          </a:prstGeom>
          <a:ln>
            <a:solidFill>
              <a:schemeClr val="accent1"/>
            </a:solidFill>
          </a:ln>
        </p:spPr>
      </p:pic>
      <p:sp>
        <p:nvSpPr>
          <p:cNvPr id="2" name="TextBox 1">
            <a:extLst>
              <a:ext uri="{FF2B5EF4-FFF2-40B4-BE49-F238E27FC236}">
                <a16:creationId xmlns:a16="http://schemas.microsoft.com/office/drawing/2014/main" id="{A19125AA-E8A9-4F59-BAFF-396BCC9A8C36}"/>
              </a:ext>
            </a:extLst>
          </p:cNvPr>
          <p:cNvSpPr txBox="1"/>
          <p:nvPr/>
        </p:nvSpPr>
        <p:spPr>
          <a:xfrm>
            <a:off x="6572610" y="6152958"/>
            <a:ext cx="5257800" cy="261610"/>
          </a:xfrm>
          <a:prstGeom prst="rect">
            <a:avLst/>
          </a:prstGeom>
          <a:noFill/>
        </p:spPr>
        <p:txBody>
          <a:bodyPr wrap="square" rtlCol="0">
            <a:spAutoFit/>
          </a:bodyPr>
          <a:lstStyle/>
          <a:p>
            <a:r>
              <a:rPr lang="en-US" sz="1100" dirty="0"/>
              <a:t>The project flyer was distributed throughout the study area and to meeting attendees.</a:t>
            </a:r>
          </a:p>
        </p:txBody>
      </p:sp>
    </p:spTree>
    <p:extLst>
      <p:ext uri="{BB962C8B-B14F-4D97-AF65-F5344CB8AC3E}">
        <p14:creationId xmlns:p14="http://schemas.microsoft.com/office/powerpoint/2010/main" val="4286261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CE2876-76F9-4B69-BF26-6C8F1236422D}"/>
              </a:ext>
            </a:extLst>
          </p:cNvPr>
          <p:cNvSpPr>
            <a:spLocks noGrp="1"/>
          </p:cNvSpPr>
          <p:nvPr>
            <p:ph idx="1"/>
          </p:nvPr>
        </p:nvSpPr>
        <p:spPr>
          <a:xfrm>
            <a:off x="381000" y="315404"/>
            <a:ext cx="11544300" cy="6085395"/>
          </a:xfrm>
        </p:spPr>
        <p:txBody>
          <a:bodyPr numCol="2" spcCol="914400">
            <a:normAutofit/>
          </a:bodyPr>
          <a:lstStyle/>
          <a:p>
            <a:pPr marL="0" indent="0">
              <a:spcBef>
                <a:spcPts val="1200"/>
              </a:spcBef>
              <a:spcAft>
                <a:spcPts val="600"/>
              </a:spcAft>
              <a:buNone/>
            </a:pPr>
            <a:r>
              <a:rPr lang="en-US" sz="1600" b="1" dirty="0">
                <a:solidFill>
                  <a:srgbClr val="CD2A2F"/>
                </a:solidFill>
              </a:rPr>
              <a:t>2.3  Stakeholders (continued)</a:t>
            </a:r>
            <a:endParaRPr lang="en-US" sz="1600" dirty="0">
              <a:solidFill>
                <a:srgbClr val="181818"/>
              </a:solidFill>
            </a:endParaRPr>
          </a:p>
          <a:p>
            <a:pPr marL="0" indent="0">
              <a:buNone/>
            </a:pPr>
            <a:r>
              <a:rPr lang="en-US" sz="1400" dirty="0">
                <a:solidFill>
                  <a:srgbClr val="181818"/>
                </a:solidFill>
              </a:rPr>
              <a:t>The project team contacted ANC commissioners, institutions, interested stakeholders, and the Washington Area Bicyclists Association (WABA) via phone calls and e-mails.</a:t>
            </a:r>
          </a:p>
          <a:p>
            <a:pPr marL="0" indent="0">
              <a:spcBef>
                <a:spcPts val="500"/>
              </a:spcBef>
              <a:buNone/>
            </a:pPr>
            <a:r>
              <a:rPr lang="en-US" sz="1400" dirty="0">
                <a:solidFill>
                  <a:srgbClr val="181818"/>
                </a:solidFill>
              </a:rPr>
              <a:t>Public meeting notices and project flyers were hand delivered to each business and property located along the corridor in advance of the public meeting.</a:t>
            </a:r>
          </a:p>
          <a:p>
            <a:pPr marL="0" indent="0">
              <a:spcBef>
                <a:spcPts val="500"/>
              </a:spcBef>
              <a:buNone/>
            </a:pPr>
            <a:r>
              <a:rPr lang="en-US" sz="1400" dirty="0"/>
              <a:t>The following stakeholders were notified prior to the public meeting: </a:t>
            </a:r>
          </a:p>
          <a:p>
            <a:pPr marL="517525" lvl="2" indent="-233363"/>
            <a:r>
              <a:rPr lang="en-US" sz="1400" dirty="0"/>
              <a:t>Advisory Neighborhood Commissioners 2A, and 2B interested stakeholders</a:t>
            </a:r>
          </a:p>
          <a:p>
            <a:pPr marL="517525" lvl="2" indent="-233363"/>
            <a:r>
              <a:rPr lang="en-US" sz="1400" dirty="0"/>
              <a:t>George Washington University </a:t>
            </a:r>
          </a:p>
          <a:p>
            <a:pPr marL="517525" lvl="2" indent="-233363"/>
            <a:r>
              <a:rPr lang="en-US" sz="1400" dirty="0"/>
              <a:t>US Department of State </a:t>
            </a:r>
          </a:p>
          <a:p>
            <a:pPr marL="517525" lvl="2" indent="-233363"/>
            <a:r>
              <a:rPr lang="en-US" sz="1400" dirty="0"/>
              <a:t>National Academy of Sciences </a:t>
            </a:r>
          </a:p>
          <a:p>
            <a:pPr marL="517525" lvl="2" indent="-233363"/>
            <a:r>
              <a:rPr lang="en-US" sz="1400" dirty="0"/>
              <a:t>Federal Reserve Bank </a:t>
            </a:r>
          </a:p>
          <a:p>
            <a:pPr marL="517525" lvl="2" indent="-233363"/>
            <a:r>
              <a:rPr lang="en-US" sz="1400" dirty="0"/>
              <a:t>World Bank/International Finance Corporation </a:t>
            </a:r>
          </a:p>
          <a:p>
            <a:pPr marL="517525" lvl="2" indent="-233363"/>
            <a:r>
              <a:rPr lang="en-US" sz="1400" dirty="0"/>
              <a:t>International Monetary Fund </a:t>
            </a:r>
          </a:p>
          <a:p>
            <a:pPr marL="517525" lvl="2" indent="-233363"/>
            <a:r>
              <a:rPr lang="en-US" sz="1400" dirty="0"/>
              <a:t>Golden Triangle Business Improvement District </a:t>
            </a:r>
          </a:p>
          <a:p>
            <a:pPr marL="517525" lvl="2" indent="-233363"/>
            <a:r>
              <a:rPr lang="en-US" sz="1400" dirty="0"/>
              <a:t>Cyclists’ Groups</a:t>
            </a:r>
          </a:p>
          <a:p>
            <a:pPr marL="630238" lvl="3" indent="-233363"/>
            <a:r>
              <a:rPr lang="en-US" sz="1400" dirty="0"/>
              <a:t>Washington Area Bicyclist Association (WABA)</a:t>
            </a:r>
          </a:p>
          <a:p>
            <a:pPr marL="630238" lvl="3" indent="-233363"/>
            <a:r>
              <a:rPr lang="en-US" sz="1400" dirty="0"/>
              <a:t>DC Bicycle Advisory Council </a:t>
            </a:r>
          </a:p>
          <a:p>
            <a:endParaRPr lang="en-US" sz="1500" dirty="0"/>
          </a:p>
          <a:p>
            <a:endParaRPr lang="en-US" sz="1500" dirty="0"/>
          </a:p>
          <a:p>
            <a:pPr marL="0" indent="0">
              <a:buNone/>
            </a:pPr>
            <a:endParaRPr lang="en-US" sz="15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p:txBody>
      </p:sp>
      <p:sp>
        <p:nvSpPr>
          <p:cNvPr id="4" name="Slide Number Placeholder 3">
            <a:extLst>
              <a:ext uri="{FF2B5EF4-FFF2-40B4-BE49-F238E27FC236}">
                <a16:creationId xmlns:a16="http://schemas.microsoft.com/office/drawing/2014/main" id="{0BD3D5A0-844A-446B-AC09-9E51797DEC9A}"/>
              </a:ext>
            </a:extLst>
          </p:cNvPr>
          <p:cNvSpPr>
            <a:spLocks noGrp="1"/>
          </p:cNvSpPr>
          <p:nvPr>
            <p:ph type="sldNum" sz="quarter" idx="12"/>
          </p:nvPr>
        </p:nvSpPr>
        <p:spPr/>
        <p:txBody>
          <a:bodyPr/>
          <a:lstStyle/>
          <a:p>
            <a:fld id="{8C111126-4D1A-4478-B92A-23C078296B7A}" type="slidenum">
              <a:rPr lang="en-US" smtClean="0"/>
              <a:pPr/>
              <a:t>5</a:t>
            </a:fld>
            <a:endParaRPr lang="en-US" dirty="0"/>
          </a:p>
        </p:txBody>
      </p:sp>
      <p:pic>
        <p:nvPicPr>
          <p:cNvPr id="8" name="Picture 7" descr="A picture containing text&#10;&#10;Description generated with high confidence">
            <a:extLst>
              <a:ext uri="{FF2B5EF4-FFF2-40B4-BE49-F238E27FC236}">
                <a16:creationId xmlns:a16="http://schemas.microsoft.com/office/drawing/2014/main" id="{4ED99633-F86F-4405-9FB0-86BCFCCEB65D}"/>
              </a:ext>
            </a:extLst>
          </p:cNvPr>
          <p:cNvPicPr>
            <a:picLocks noChangeAspect="1"/>
          </p:cNvPicPr>
          <p:nvPr/>
        </p:nvPicPr>
        <p:blipFill rotWithShape="1">
          <a:blip r:embed="rId2"/>
          <a:srcRect b="23775"/>
          <a:stretch/>
        </p:blipFill>
        <p:spPr>
          <a:xfrm>
            <a:off x="6324600" y="76200"/>
            <a:ext cx="5410200" cy="6182593"/>
          </a:xfrm>
          <a:prstGeom prst="rect">
            <a:avLst/>
          </a:prstGeom>
        </p:spPr>
      </p:pic>
    </p:spTree>
    <p:extLst>
      <p:ext uri="{BB962C8B-B14F-4D97-AF65-F5344CB8AC3E}">
        <p14:creationId xmlns:p14="http://schemas.microsoft.com/office/powerpoint/2010/main" val="1520232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A67DB3D-99BD-48C8-8FD1-716D4AA3946F}"/>
              </a:ext>
            </a:extLst>
          </p:cNvPr>
          <p:cNvSpPr txBox="1"/>
          <p:nvPr/>
        </p:nvSpPr>
        <p:spPr>
          <a:xfrm>
            <a:off x="391064" y="313429"/>
            <a:ext cx="11419936" cy="1569660"/>
          </a:xfrm>
          <a:prstGeom prst="rect">
            <a:avLst/>
          </a:prstGeom>
          <a:noFill/>
        </p:spPr>
        <p:txBody>
          <a:bodyPr wrap="square" rtlCol="0">
            <a:spAutoFit/>
          </a:bodyPr>
          <a:lstStyle/>
          <a:p>
            <a:pPr>
              <a:spcAft>
                <a:spcPts val="450"/>
              </a:spcAft>
            </a:pPr>
            <a:r>
              <a:rPr lang="en-US" sz="2000" b="1" dirty="0">
                <a:solidFill>
                  <a:srgbClr val="CD2A2F"/>
                </a:solidFill>
              </a:rPr>
              <a:t>3.0  ATTENDANCE</a:t>
            </a:r>
            <a:endParaRPr lang="en-US" sz="2000" dirty="0"/>
          </a:p>
          <a:p>
            <a:pPr>
              <a:lnSpc>
                <a:spcPct val="90000"/>
              </a:lnSpc>
              <a:spcBef>
                <a:spcPts val="400"/>
              </a:spcBef>
              <a:spcAft>
                <a:spcPts val="400"/>
              </a:spcAft>
            </a:pPr>
            <a:r>
              <a:rPr lang="en-US" sz="1500" dirty="0"/>
              <a:t>There were a total of thirty (30) members of the public at the June 27th public meeting, including residents, ANC commissioners, stakeholders, a Golden Triangle BID representative, business owners, George Washington University students and local bicycle advocates. </a:t>
            </a:r>
          </a:p>
          <a:p>
            <a:pPr>
              <a:lnSpc>
                <a:spcPct val="90000"/>
              </a:lnSpc>
              <a:spcBef>
                <a:spcPts val="400"/>
              </a:spcBef>
              <a:spcAft>
                <a:spcPts val="400"/>
              </a:spcAft>
            </a:pPr>
            <a:r>
              <a:rPr lang="en-US" sz="1500" dirty="0"/>
              <a:t>The charts below represent the demographic makeup of the meeting attendees based on the twelve (12) Title VI forms completed.  </a:t>
            </a:r>
          </a:p>
          <a:p>
            <a:endParaRPr lang="en-US" dirty="0"/>
          </a:p>
        </p:txBody>
      </p:sp>
      <p:graphicFrame>
        <p:nvGraphicFramePr>
          <p:cNvPr id="8" name="Chart 7">
            <a:extLst>
              <a:ext uri="{FF2B5EF4-FFF2-40B4-BE49-F238E27FC236}">
                <a16:creationId xmlns:a16="http://schemas.microsoft.com/office/drawing/2014/main" id="{6847FFD0-8AD0-473D-85BA-1EC852A85972}"/>
              </a:ext>
            </a:extLst>
          </p:cNvPr>
          <p:cNvGraphicFramePr/>
          <p:nvPr>
            <p:extLst>
              <p:ext uri="{D42A27DB-BD31-4B8C-83A1-F6EECF244321}">
                <p14:modId xmlns:p14="http://schemas.microsoft.com/office/powerpoint/2010/main" val="77398502"/>
              </p:ext>
            </p:extLst>
          </p:nvPr>
        </p:nvGraphicFramePr>
        <p:xfrm>
          <a:off x="1744648" y="1371600"/>
          <a:ext cx="3493982" cy="2819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hart 17">
            <a:extLst>
              <a:ext uri="{FF2B5EF4-FFF2-40B4-BE49-F238E27FC236}">
                <a16:creationId xmlns:a16="http://schemas.microsoft.com/office/drawing/2014/main" id="{142A96CA-4363-4DE4-B324-0B739BC62FF3}"/>
              </a:ext>
            </a:extLst>
          </p:cNvPr>
          <p:cNvGraphicFramePr/>
          <p:nvPr>
            <p:extLst>
              <p:ext uri="{D42A27DB-BD31-4B8C-83A1-F6EECF244321}">
                <p14:modId xmlns:p14="http://schemas.microsoft.com/office/powerpoint/2010/main" val="2581117718"/>
              </p:ext>
            </p:extLst>
          </p:nvPr>
        </p:nvGraphicFramePr>
        <p:xfrm>
          <a:off x="6949235" y="3810000"/>
          <a:ext cx="3498117" cy="2819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B26127F2-69C2-4E3B-89C4-57762F51F02D}"/>
              </a:ext>
            </a:extLst>
          </p:cNvPr>
          <p:cNvGraphicFramePr/>
          <p:nvPr>
            <p:extLst>
              <p:ext uri="{D42A27DB-BD31-4B8C-83A1-F6EECF244321}">
                <p14:modId xmlns:p14="http://schemas.microsoft.com/office/powerpoint/2010/main" val="3175871120"/>
              </p:ext>
            </p:extLst>
          </p:nvPr>
        </p:nvGraphicFramePr>
        <p:xfrm>
          <a:off x="1744648" y="3810000"/>
          <a:ext cx="3493982" cy="2819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a:extLst>
              <a:ext uri="{FF2B5EF4-FFF2-40B4-BE49-F238E27FC236}">
                <a16:creationId xmlns:a16="http://schemas.microsoft.com/office/drawing/2014/main" id="{4CA755E0-1E81-4794-B1D0-A9530ECE8FBA}"/>
              </a:ext>
            </a:extLst>
          </p:cNvPr>
          <p:cNvGraphicFramePr/>
          <p:nvPr>
            <p:extLst>
              <p:ext uri="{D42A27DB-BD31-4B8C-83A1-F6EECF244321}">
                <p14:modId xmlns:p14="http://schemas.microsoft.com/office/powerpoint/2010/main" val="607481340"/>
              </p:ext>
            </p:extLst>
          </p:nvPr>
        </p:nvGraphicFramePr>
        <p:xfrm>
          <a:off x="6953372" y="1371600"/>
          <a:ext cx="3642565" cy="2819400"/>
        </p:xfrm>
        <a:graphic>
          <a:graphicData uri="http://schemas.openxmlformats.org/drawingml/2006/chart">
            <c:chart xmlns:c="http://schemas.openxmlformats.org/drawingml/2006/chart" xmlns:r="http://schemas.openxmlformats.org/officeDocument/2006/relationships" r:id="rId5"/>
          </a:graphicData>
        </a:graphic>
      </p:graphicFrame>
      <p:sp>
        <p:nvSpPr>
          <p:cNvPr id="21" name="Slide Number Placeholder 3">
            <a:extLst>
              <a:ext uri="{FF2B5EF4-FFF2-40B4-BE49-F238E27FC236}">
                <a16:creationId xmlns:a16="http://schemas.microsoft.com/office/drawing/2014/main" id="{4036CA12-4C08-4DD6-A71A-58A1C9B0C00B}"/>
              </a:ext>
            </a:extLst>
          </p:cNvPr>
          <p:cNvSpPr txBox="1">
            <a:spLocks/>
          </p:cNvSpPr>
          <p:nvPr/>
        </p:nvSpPr>
        <p:spPr>
          <a:xfrm>
            <a:off x="8737600" y="63563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111126-4D1A-4478-B92A-23C078296B7A}" type="slidenum">
              <a:rPr lang="en-US" smtClean="0"/>
              <a:pPr/>
              <a:t>6</a:t>
            </a:fld>
            <a:endParaRPr lang="en-US" dirty="0"/>
          </a:p>
        </p:txBody>
      </p:sp>
    </p:spTree>
    <p:extLst>
      <p:ext uri="{BB962C8B-B14F-4D97-AF65-F5344CB8AC3E}">
        <p14:creationId xmlns:p14="http://schemas.microsoft.com/office/powerpoint/2010/main" val="647653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CE2876-76F9-4B69-BF26-6C8F1236422D}"/>
              </a:ext>
            </a:extLst>
          </p:cNvPr>
          <p:cNvSpPr>
            <a:spLocks noGrp="1"/>
          </p:cNvSpPr>
          <p:nvPr>
            <p:ph idx="1"/>
          </p:nvPr>
        </p:nvSpPr>
        <p:spPr>
          <a:xfrm>
            <a:off x="381000" y="309649"/>
            <a:ext cx="11430000" cy="6167351"/>
          </a:xfrm>
        </p:spPr>
        <p:txBody>
          <a:bodyPr numCol="2" spcCol="914400">
            <a:normAutofit/>
          </a:bodyPr>
          <a:lstStyle/>
          <a:p>
            <a:pPr marL="0" indent="0">
              <a:spcBef>
                <a:spcPts val="0"/>
              </a:spcBef>
              <a:spcAft>
                <a:spcPts val="450"/>
              </a:spcAft>
              <a:buNone/>
            </a:pPr>
            <a:r>
              <a:rPr lang="en-US" sz="2000" b="1" dirty="0">
                <a:solidFill>
                  <a:srgbClr val="CD2A2F"/>
                </a:solidFill>
              </a:rPr>
              <a:t>4.0  SUMMARY OF COMMENTS</a:t>
            </a:r>
            <a:endParaRPr lang="en-US" sz="2000" b="1" dirty="0"/>
          </a:p>
          <a:p>
            <a:pPr marL="0" indent="0">
              <a:buNone/>
            </a:pPr>
            <a:r>
              <a:rPr lang="en-US" sz="1400" dirty="0"/>
              <a:t>Attendees provided written comments on Post-It notes pinned to the roll plan and boards. DDOT encouraged submission of additional comments via email, mail, the project website, and comment cards distributed prior to the presentation. All comments were due by July 12, 2019, two weeks after the meeting. </a:t>
            </a:r>
          </a:p>
          <a:p>
            <a:pPr marL="0" indent="0">
              <a:buNone/>
            </a:pPr>
            <a:r>
              <a:rPr lang="en-US" sz="1400" dirty="0"/>
              <a:t>The following is a summary and key takeaways of the comments and questions received during the twenty-minute Q&amp;A session following the presentation. </a:t>
            </a:r>
          </a:p>
          <a:p>
            <a:pPr marL="0" indent="0">
              <a:lnSpc>
                <a:spcPct val="90000"/>
              </a:lnSpc>
              <a:spcBef>
                <a:spcPts val="1000"/>
              </a:spcBef>
              <a:buNone/>
            </a:pPr>
            <a:r>
              <a:rPr lang="en-US" sz="1600" b="1" dirty="0">
                <a:solidFill>
                  <a:srgbClr val="CD2A2F"/>
                </a:solidFill>
              </a:rPr>
              <a:t>4.1  Key Takeaways from 20-Minute Q&amp;A Session after Presentation</a:t>
            </a:r>
          </a:p>
          <a:p>
            <a:pPr marL="233363" lvl="0" indent="-233363">
              <a:lnSpc>
                <a:spcPct val="90000"/>
              </a:lnSpc>
              <a:spcBef>
                <a:spcPts val="600"/>
              </a:spcBef>
              <a:buNone/>
            </a:pPr>
            <a:r>
              <a:rPr lang="en-US" sz="1400" dirty="0">
                <a:solidFill>
                  <a:prstClr val="black"/>
                </a:solidFill>
              </a:rPr>
              <a:t>Q. Connecting to Georgetown at L Street is a big concern and connection through Washington Circle should be address as part of this project.</a:t>
            </a:r>
          </a:p>
          <a:p>
            <a:pPr marL="517525" lvl="0" indent="-173038">
              <a:lnSpc>
                <a:spcPct val="90000"/>
              </a:lnSpc>
              <a:spcBef>
                <a:spcPts val="600"/>
              </a:spcBef>
              <a:buNone/>
            </a:pPr>
            <a:r>
              <a:rPr lang="en-US" sz="1400" dirty="0">
                <a:solidFill>
                  <a:prstClr val="black"/>
                </a:solidFill>
              </a:rPr>
              <a:t>A. The circle is not included in this plan but will be looked at for future efforts. The team is coordinating with the ongoing 20th/21st/22nd street bike lane project.</a:t>
            </a:r>
          </a:p>
          <a:p>
            <a:pPr marL="233363" lvl="0" indent="-233363">
              <a:lnSpc>
                <a:spcPct val="90000"/>
              </a:lnSpc>
              <a:spcBef>
                <a:spcPts val="600"/>
              </a:spcBef>
              <a:buNone/>
            </a:pPr>
            <a:r>
              <a:rPr lang="en-US" sz="1400" dirty="0">
                <a:solidFill>
                  <a:prstClr val="black"/>
                </a:solidFill>
              </a:rPr>
              <a:t>Q. H Street turn needs to have a focus on ped/bike safety. </a:t>
            </a:r>
          </a:p>
          <a:p>
            <a:pPr marL="517525" lvl="0" indent="-173038">
              <a:lnSpc>
                <a:spcPct val="90000"/>
              </a:lnSpc>
              <a:spcBef>
                <a:spcPts val="600"/>
              </a:spcBef>
              <a:buNone/>
            </a:pPr>
            <a:r>
              <a:rPr lang="en-US" sz="1400" dirty="0">
                <a:solidFill>
                  <a:prstClr val="black"/>
                </a:solidFill>
              </a:rPr>
              <a:t>A. This is part of the 30% design plan and will be addressed upon its completion.</a:t>
            </a:r>
          </a:p>
          <a:p>
            <a:pPr marL="233363" lvl="0" indent="-233363">
              <a:lnSpc>
                <a:spcPct val="90000"/>
              </a:lnSpc>
              <a:spcBef>
                <a:spcPts val="600"/>
              </a:spcBef>
              <a:buNone/>
            </a:pPr>
            <a:r>
              <a:rPr lang="en-US" sz="1400" dirty="0">
                <a:solidFill>
                  <a:prstClr val="black"/>
                </a:solidFill>
              </a:rPr>
              <a:t>Q. Concern with deliveries and </a:t>
            </a:r>
            <a:r>
              <a:rPr lang="en-US" sz="1400" dirty="0" err="1">
                <a:solidFill>
                  <a:prstClr val="black"/>
                </a:solidFill>
              </a:rPr>
              <a:t>inoted</a:t>
            </a:r>
            <a:r>
              <a:rPr lang="en-US" sz="1400" dirty="0">
                <a:solidFill>
                  <a:prstClr val="black"/>
                </a:solidFill>
              </a:rPr>
              <a:t> loading information was “nowhere on the plan.” Need to discuss next level in deliveries with increased numbers of delivery trucks including FedEx, Amazon as well as car share such as Uber and Lyft.</a:t>
            </a:r>
          </a:p>
          <a:p>
            <a:pPr marL="517525" lvl="0" indent="-173038">
              <a:lnSpc>
                <a:spcPct val="90000"/>
              </a:lnSpc>
              <a:spcBef>
                <a:spcPts val="600"/>
              </a:spcBef>
              <a:buNone/>
            </a:pPr>
            <a:r>
              <a:rPr lang="en-US" sz="1400" dirty="0">
                <a:solidFill>
                  <a:prstClr val="black"/>
                </a:solidFill>
              </a:rPr>
              <a:t>A. This is part of the 30% design plan and will be addressed upon its completion.</a:t>
            </a:r>
          </a:p>
          <a:p>
            <a:pPr marL="233363" lvl="0" indent="-233363">
              <a:lnSpc>
                <a:spcPct val="90000"/>
              </a:lnSpc>
              <a:spcBef>
                <a:spcPts val="600"/>
              </a:spcBef>
              <a:buNone/>
            </a:pPr>
            <a:r>
              <a:rPr lang="en-US" sz="1400" dirty="0">
                <a:solidFill>
                  <a:prstClr val="black"/>
                </a:solidFill>
              </a:rPr>
              <a:t>Q. Is there an opportunity to widen bike lanes further and decrease the median?</a:t>
            </a:r>
          </a:p>
          <a:p>
            <a:pPr marL="517525" lvl="0" indent="-173038">
              <a:lnSpc>
                <a:spcPct val="90000"/>
              </a:lnSpc>
              <a:spcBef>
                <a:spcPts val="600"/>
              </a:spcBef>
              <a:buNone/>
            </a:pPr>
            <a:r>
              <a:rPr lang="en-US" sz="1400" dirty="0">
                <a:solidFill>
                  <a:prstClr val="black"/>
                </a:solidFill>
              </a:rPr>
              <a:t>A. The team is considering all options with a final recommendation at the 30% design completion.</a:t>
            </a:r>
          </a:p>
          <a:p>
            <a:pPr marL="233363" lvl="0" indent="-233363">
              <a:lnSpc>
                <a:spcPct val="90000"/>
              </a:lnSpc>
              <a:spcBef>
                <a:spcPts val="600"/>
              </a:spcBef>
              <a:buNone/>
            </a:pPr>
            <a:r>
              <a:rPr lang="en-US" sz="1400" dirty="0">
                <a:solidFill>
                  <a:prstClr val="black"/>
                </a:solidFill>
              </a:rPr>
              <a:t>Q. What is the business communities’ input with regard to decreasing parking? </a:t>
            </a:r>
          </a:p>
          <a:p>
            <a:pPr marL="517525" indent="-173038">
              <a:lnSpc>
                <a:spcPct val="90000"/>
              </a:lnSpc>
              <a:spcBef>
                <a:spcPts val="600"/>
              </a:spcBef>
              <a:buNone/>
            </a:pPr>
            <a:r>
              <a:rPr lang="en-US" sz="1400" dirty="0">
                <a:solidFill>
                  <a:prstClr val="black"/>
                </a:solidFill>
              </a:rPr>
              <a:t>A. (Addressed by David Suls from Golden Triangle BID) The business community has also been briefed and has had opportunities for input and feedback.</a:t>
            </a:r>
          </a:p>
          <a:p>
            <a:pPr marL="233363" lvl="0" indent="-233363">
              <a:lnSpc>
                <a:spcPct val="90000"/>
              </a:lnSpc>
              <a:spcBef>
                <a:spcPts val="1000"/>
              </a:spcBef>
              <a:buNone/>
            </a:pPr>
            <a:r>
              <a:rPr lang="en-US" sz="1400" dirty="0">
                <a:solidFill>
                  <a:prstClr val="black"/>
                </a:solidFill>
              </a:rPr>
              <a:t>Other comments included: </a:t>
            </a:r>
          </a:p>
          <a:p>
            <a:pPr>
              <a:lnSpc>
                <a:spcPct val="90000"/>
              </a:lnSpc>
              <a:spcBef>
                <a:spcPts val="600"/>
              </a:spcBef>
            </a:pPr>
            <a:r>
              <a:rPr lang="en-US" sz="1400" dirty="0">
                <a:solidFill>
                  <a:prstClr val="black"/>
                </a:solidFill>
              </a:rPr>
              <a:t>The public would be interested in hearing more about drainage issues and decisions. </a:t>
            </a:r>
          </a:p>
          <a:p>
            <a:pPr>
              <a:lnSpc>
                <a:spcPct val="90000"/>
              </a:lnSpc>
              <a:spcBef>
                <a:spcPts val="600"/>
              </a:spcBef>
            </a:pPr>
            <a:r>
              <a:rPr lang="en-US" sz="1400" dirty="0">
                <a:solidFill>
                  <a:prstClr val="black"/>
                </a:solidFill>
              </a:rPr>
              <a:t>Is the use of the Metro a driving factor in this project?</a:t>
            </a:r>
          </a:p>
          <a:p>
            <a:pPr>
              <a:lnSpc>
                <a:spcPct val="90000"/>
              </a:lnSpc>
              <a:spcBef>
                <a:spcPts val="600"/>
              </a:spcBef>
            </a:pPr>
            <a:r>
              <a:rPr lang="en-US" sz="1400" dirty="0">
                <a:solidFill>
                  <a:prstClr val="black"/>
                </a:solidFill>
              </a:rPr>
              <a:t>Can trees be a barrier to the bike lanes? </a:t>
            </a:r>
          </a:p>
          <a:p>
            <a:pPr>
              <a:lnSpc>
                <a:spcPct val="90000"/>
              </a:lnSpc>
              <a:spcBef>
                <a:spcPts val="600"/>
              </a:spcBef>
            </a:pPr>
            <a:r>
              <a:rPr lang="en-US" sz="1400" dirty="0">
                <a:solidFill>
                  <a:prstClr val="black"/>
                </a:solidFill>
              </a:rPr>
              <a:t>What is Pepco and DC Water doing? When FIOS was installed in my neighborhood, many streets that were recently paved were destroyed. Who is going to pay for the impact on utilities that need to be relocated because of this?</a:t>
            </a:r>
          </a:p>
          <a:p>
            <a:pPr>
              <a:lnSpc>
                <a:spcPct val="90000"/>
              </a:lnSpc>
              <a:spcBef>
                <a:spcPts val="600"/>
              </a:spcBef>
            </a:pPr>
            <a:r>
              <a:rPr lang="en-US" sz="1400" dirty="0">
                <a:solidFill>
                  <a:prstClr val="black"/>
                </a:solidFill>
              </a:rPr>
              <a:t>Will this project cause utility rates to increase? </a:t>
            </a:r>
          </a:p>
          <a:p>
            <a:pPr marL="0" indent="0">
              <a:lnSpc>
                <a:spcPct val="90000"/>
              </a:lnSpc>
              <a:spcBef>
                <a:spcPts val="1000"/>
              </a:spcBef>
              <a:buNone/>
            </a:pPr>
            <a:r>
              <a:rPr lang="en-US" sz="1600" b="1" dirty="0">
                <a:solidFill>
                  <a:srgbClr val="CD2A2F"/>
                </a:solidFill>
              </a:rPr>
              <a:t>4.2  Comments on Roll Plan and Boards</a:t>
            </a:r>
          </a:p>
          <a:p>
            <a:pPr marL="0" indent="0">
              <a:lnSpc>
                <a:spcPct val="90000"/>
              </a:lnSpc>
              <a:spcBef>
                <a:spcPts val="1000"/>
              </a:spcBef>
              <a:buNone/>
            </a:pPr>
            <a:r>
              <a:rPr lang="en-US" sz="1400" dirty="0"/>
              <a:t>The following is a list of the comments and questions received on sticky notes and comment cards.</a:t>
            </a:r>
          </a:p>
          <a:p>
            <a:pPr marL="0" indent="0">
              <a:lnSpc>
                <a:spcPct val="90000"/>
              </a:lnSpc>
              <a:spcBef>
                <a:spcPts val="1000"/>
              </a:spcBef>
              <a:buNone/>
            </a:pPr>
            <a:endParaRPr lang="en-US" sz="1400" b="1" dirty="0">
              <a:solidFill>
                <a:srgbClr val="CD2A2F"/>
              </a:solidFill>
            </a:endParaRPr>
          </a:p>
        </p:txBody>
      </p:sp>
      <p:sp>
        <p:nvSpPr>
          <p:cNvPr id="4" name="Slide Number Placeholder 3">
            <a:extLst>
              <a:ext uri="{FF2B5EF4-FFF2-40B4-BE49-F238E27FC236}">
                <a16:creationId xmlns:a16="http://schemas.microsoft.com/office/drawing/2014/main" id="{0BD3D5A0-844A-446B-AC09-9E51797DEC9A}"/>
              </a:ext>
            </a:extLst>
          </p:cNvPr>
          <p:cNvSpPr>
            <a:spLocks noGrp="1"/>
          </p:cNvSpPr>
          <p:nvPr>
            <p:ph type="sldNum" sz="quarter" idx="12"/>
          </p:nvPr>
        </p:nvSpPr>
        <p:spPr/>
        <p:txBody>
          <a:bodyPr/>
          <a:lstStyle/>
          <a:p>
            <a:fld id="{8C111126-4D1A-4478-B92A-23C078296B7A}" type="slidenum">
              <a:rPr lang="en-US" smtClean="0"/>
              <a:pPr/>
              <a:t>7</a:t>
            </a:fld>
            <a:endParaRPr lang="en-US" dirty="0"/>
          </a:p>
        </p:txBody>
      </p:sp>
    </p:spTree>
    <p:extLst>
      <p:ext uri="{BB962C8B-B14F-4D97-AF65-F5344CB8AC3E}">
        <p14:creationId xmlns:p14="http://schemas.microsoft.com/office/powerpoint/2010/main" val="2381747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B37A0E-7CA1-44C8-9E05-929073556CF5}"/>
              </a:ext>
            </a:extLst>
          </p:cNvPr>
          <p:cNvPicPr>
            <a:picLocks noChangeAspect="1"/>
          </p:cNvPicPr>
          <p:nvPr/>
        </p:nvPicPr>
        <p:blipFill>
          <a:blip r:embed="rId2"/>
          <a:stretch>
            <a:fillRect/>
          </a:stretch>
        </p:blipFill>
        <p:spPr>
          <a:xfrm>
            <a:off x="609600" y="594275"/>
            <a:ext cx="10960648" cy="5197249"/>
          </a:xfrm>
          <a:prstGeom prst="rect">
            <a:avLst/>
          </a:prstGeom>
        </p:spPr>
      </p:pic>
      <p:sp>
        <p:nvSpPr>
          <p:cNvPr id="4" name="Slide Number Placeholder 3">
            <a:extLst>
              <a:ext uri="{FF2B5EF4-FFF2-40B4-BE49-F238E27FC236}">
                <a16:creationId xmlns:a16="http://schemas.microsoft.com/office/drawing/2014/main" id="{83D2D50C-DE0D-45F9-947A-C8F66F44A8D5}"/>
              </a:ext>
            </a:extLst>
          </p:cNvPr>
          <p:cNvSpPr>
            <a:spLocks noGrp="1"/>
          </p:cNvSpPr>
          <p:nvPr>
            <p:ph type="sldNum" sz="quarter" idx="12"/>
          </p:nvPr>
        </p:nvSpPr>
        <p:spPr/>
        <p:txBody>
          <a:bodyPr/>
          <a:lstStyle/>
          <a:p>
            <a:fld id="{8C111126-4D1A-4478-B92A-23C078296B7A}" type="slidenum">
              <a:rPr lang="en-US" smtClean="0"/>
              <a:pPr/>
              <a:t>8</a:t>
            </a:fld>
            <a:endParaRPr lang="en-US" dirty="0"/>
          </a:p>
        </p:txBody>
      </p:sp>
      <p:sp>
        <p:nvSpPr>
          <p:cNvPr id="20" name="object 2">
            <a:extLst>
              <a:ext uri="{FF2B5EF4-FFF2-40B4-BE49-F238E27FC236}">
                <a16:creationId xmlns:a16="http://schemas.microsoft.com/office/drawing/2014/main" id="{F84E3A81-119F-47E2-AFCB-AB5FF862FBBF}"/>
              </a:ext>
            </a:extLst>
          </p:cNvPr>
          <p:cNvSpPr txBox="1"/>
          <p:nvPr/>
        </p:nvSpPr>
        <p:spPr>
          <a:xfrm>
            <a:off x="417386" y="204474"/>
            <a:ext cx="6593014" cy="307777"/>
          </a:xfrm>
          <a:prstGeom prst="rect">
            <a:avLst/>
          </a:prstGeom>
        </p:spPr>
        <p:txBody>
          <a:bodyPr vert="horz" wrap="square" lIns="0" tIns="0" rIns="0" bIns="0" rtlCol="0">
            <a:spAutoFit/>
          </a:bodyPr>
          <a:lstStyle/>
          <a:p>
            <a:pPr marL="12700"/>
            <a:r>
              <a:rPr lang="en-US" sz="2000" b="1" spc="-5" dirty="0">
                <a:solidFill>
                  <a:srgbClr val="CD2A2F"/>
                </a:solidFill>
                <a:cs typeface="Segoe UI" panose="020B0502040204020203" pitchFamily="34" charset="0"/>
              </a:rPr>
              <a:t>21</a:t>
            </a:r>
            <a:r>
              <a:rPr sz="2000" b="1" spc="-5" dirty="0">
                <a:solidFill>
                  <a:srgbClr val="CD2A2F"/>
                </a:solidFill>
                <a:cs typeface="Segoe UI" panose="020B0502040204020203" pitchFamily="34" charset="0"/>
              </a:rPr>
              <a:t>00</a:t>
            </a:r>
            <a:r>
              <a:rPr sz="2000" b="1" spc="-80" dirty="0">
                <a:solidFill>
                  <a:srgbClr val="CD2A2F"/>
                </a:solidFill>
                <a:cs typeface="Segoe UI" panose="020B0502040204020203" pitchFamily="34" charset="0"/>
              </a:rPr>
              <a:t> </a:t>
            </a:r>
            <a:r>
              <a:rPr sz="2000" b="1" spc="-10" dirty="0">
                <a:solidFill>
                  <a:srgbClr val="CD2A2F"/>
                </a:solidFill>
                <a:cs typeface="Segoe UI" panose="020B0502040204020203" pitchFamily="34" charset="0"/>
              </a:rPr>
              <a:t>Block</a:t>
            </a:r>
            <a:r>
              <a:rPr lang="en-US" sz="2000" b="1" spc="-10" dirty="0">
                <a:solidFill>
                  <a:srgbClr val="CD2A2F"/>
                </a:solidFill>
                <a:cs typeface="Segoe UI" panose="020B0502040204020203" pitchFamily="34" charset="0"/>
              </a:rPr>
              <a:t> Public Comments</a:t>
            </a:r>
            <a:endParaRPr sz="2000" dirty="0">
              <a:solidFill>
                <a:srgbClr val="CD2A2F"/>
              </a:solidFill>
              <a:cs typeface="Segoe UI" panose="020B0502040204020203" pitchFamily="34" charset="0"/>
            </a:endParaRPr>
          </a:p>
        </p:txBody>
      </p:sp>
      <p:sp>
        <p:nvSpPr>
          <p:cNvPr id="31" name="TextBox 30">
            <a:extLst>
              <a:ext uri="{FF2B5EF4-FFF2-40B4-BE49-F238E27FC236}">
                <a16:creationId xmlns:a16="http://schemas.microsoft.com/office/drawing/2014/main" id="{85A5622A-11D3-4F00-837D-B8E44FC4C913}"/>
              </a:ext>
            </a:extLst>
          </p:cNvPr>
          <p:cNvSpPr txBox="1"/>
          <p:nvPr/>
        </p:nvSpPr>
        <p:spPr>
          <a:xfrm>
            <a:off x="7323909" y="3962400"/>
            <a:ext cx="4714683" cy="2031325"/>
          </a:xfrm>
          <a:prstGeom prst="rect">
            <a:avLst/>
          </a:prstGeom>
          <a:noFill/>
        </p:spPr>
        <p:txBody>
          <a:bodyPr wrap="square" rtlCol="0">
            <a:spAutoFit/>
          </a:bodyPr>
          <a:lstStyle/>
          <a:p>
            <a:r>
              <a:rPr lang="en-US" sz="1400" b="1" dirty="0"/>
              <a:t>Location Specific Comments:</a:t>
            </a:r>
          </a:p>
          <a:p>
            <a:pPr marL="342900" indent="-342900">
              <a:buFont typeface="+mj-lt"/>
              <a:buAutoNum type="arabicPeriod"/>
            </a:pPr>
            <a:r>
              <a:rPr lang="en-US" sz="1400" dirty="0"/>
              <a:t>I know this is beyond the scope of the project, but Washington Circle is a disaster for all users: pedestrians, bikes, cars, buses, etc. </a:t>
            </a:r>
          </a:p>
          <a:p>
            <a:pPr marL="342900" indent="-342900">
              <a:buFont typeface="+mj-lt"/>
              <a:buAutoNum type="arabicPeriod"/>
            </a:pPr>
            <a:r>
              <a:rPr lang="en-US" sz="1400" dirty="0"/>
              <a:t>Extend 21</a:t>
            </a:r>
            <a:r>
              <a:rPr lang="en-US" sz="1400" baseline="30000" dirty="0"/>
              <a:t>st</a:t>
            </a:r>
            <a:r>
              <a:rPr lang="en-US" sz="1400" dirty="0"/>
              <a:t> Street cycle track to here and NH.</a:t>
            </a:r>
          </a:p>
          <a:p>
            <a:pPr marL="342900" indent="-342900">
              <a:buFont typeface="+mj-lt"/>
              <a:buAutoNum type="arabicPeriod"/>
            </a:pPr>
            <a:r>
              <a:rPr lang="en-US" sz="1400" dirty="0"/>
              <a:t>There should be protected corner islands to keep the drivers out of the bike lane mid-intersection. </a:t>
            </a:r>
          </a:p>
          <a:p>
            <a:pPr marL="342900" indent="-342900">
              <a:buFont typeface="+mj-lt"/>
              <a:buAutoNum type="arabicPeriod"/>
            </a:pPr>
            <a:endParaRPr lang="en-US" sz="1400" dirty="0"/>
          </a:p>
          <a:p>
            <a:r>
              <a:rPr lang="en-US" sz="1400" dirty="0"/>
              <a:t>        Indicates a requested bike box for left turning cyclists.</a:t>
            </a:r>
          </a:p>
        </p:txBody>
      </p:sp>
      <p:sp>
        <p:nvSpPr>
          <p:cNvPr id="6" name="object 8">
            <a:extLst>
              <a:ext uri="{FF2B5EF4-FFF2-40B4-BE49-F238E27FC236}">
                <a16:creationId xmlns:a16="http://schemas.microsoft.com/office/drawing/2014/main" id="{962BC741-5314-4E39-A658-4646220FA54F}"/>
              </a:ext>
            </a:extLst>
          </p:cNvPr>
          <p:cNvSpPr txBox="1"/>
          <p:nvPr/>
        </p:nvSpPr>
        <p:spPr>
          <a:xfrm>
            <a:off x="9192260" y="1668425"/>
            <a:ext cx="290195" cy="700192"/>
          </a:xfrm>
          <a:prstGeom prst="rect">
            <a:avLst/>
          </a:prstGeom>
        </p:spPr>
        <p:txBody>
          <a:bodyPr vert="horz" wrap="square" lIns="0" tIns="0" rIns="0" bIns="0" rtlCol="0">
            <a:spAutoFit/>
          </a:bodyPr>
          <a:lstStyle/>
          <a:p>
            <a:pPr marL="12700"/>
            <a:r>
              <a:rPr sz="4550" b="1" spc="10" dirty="0">
                <a:solidFill>
                  <a:srgbClr val="D2232A"/>
                </a:solidFill>
                <a:latin typeface="Segoe UI"/>
                <a:cs typeface="Segoe UI"/>
              </a:rPr>
              <a:t>*</a:t>
            </a:r>
            <a:endParaRPr sz="4550" dirty="0">
              <a:latin typeface="Segoe UI"/>
              <a:cs typeface="Segoe UI"/>
            </a:endParaRPr>
          </a:p>
        </p:txBody>
      </p:sp>
      <p:grpSp>
        <p:nvGrpSpPr>
          <p:cNvPr id="7" name="Group 6">
            <a:extLst>
              <a:ext uri="{FF2B5EF4-FFF2-40B4-BE49-F238E27FC236}">
                <a16:creationId xmlns:a16="http://schemas.microsoft.com/office/drawing/2014/main" id="{D2D24D6D-405D-4B84-A49E-4368A64848F4}"/>
              </a:ext>
            </a:extLst>
          </p:cNvPr>
          <p:cNvGrpSpPr/>
          <p:nvPr/>
        </p:nvGrpSpPr>
        <p:grpSpPr>
          <a:xfrm>
            <a:off x="1023860" y="2209800"/>
            <a:ext cx="335280" cy="415498"/>
            <a:chOff x="14727626" y="2365217"/>
            <a:chExt cx="335280" cy="415498"/>
          </a:xfrm>
        </p:grpSpPr>
        <p:sp>
          <p:nvSpPr>
            <p:cNvPr id="8" name="object 10">
              <a:extLst>
                <a:ext uri="{FF2B5EF4-FFF2-40B4-BE49-F238E27FC236}">
                  <a16:creationId xmlns:a16="http://schemas.microsoft.com/office/drawing/2014/main" id="{BAB6762E-BF92-4309-9CDE-A2D096E0BEA3}"/>
                </a:ext>
              </a:extLst>
            </p:cNvPr>
            <p:cNvSpPr/>
            <p:nvPr/>
          </p:nvSpPr>
          <p:spPr>
            <a:xfrm>
              <a:off x="14727626" y="2408527"/>
              <a:ext cx="335280" cy="336550"/>
            </a:xfrm>
            <a:custGeom>
              <a:avLst/>
              <a:gdLst/>
              <a:ahLst/>
              <a:cxnLst/>
              <a:rect l="l" t="t" r="r" b="b"/>
              <a:pathLst>
                <a:path w="335280" h="336550">
                  <a:moveTo>
                    <a:pt x="167499" y="0"/>
                  </a:moveTo>
                  <a:lnTo>
                    <a:pt x="122970" y="6001"/>
                  </a:lnTo>
                  <a:lnTo>
                    <a:pt x="82957" y="22937"/>
                  </a:lnTo>
                  <a:lnTo>
                    <a:pt x="49058" y="49206"/>
                  </a:lnTo>
                  <a:lnTo>
                    <a:pt x="22867" y="83208"/>
                  </a:lnTo>
                  <a:lnTo>
                    <a:pt x="5983" y="123341"/>
                  </a:lnTo>
                  <a:lnTo>
                    <a:pt x="0" y="168005"/>
                  </a:lnTo>
                  <a:lnTo>
                    <a:pt x="5983" y="212666"/>
                  </a:lnTo>
                  <a:lnTo>
                    <a:pt x="22867" y="252797"/>
                  </a:lnTo>
                  <a:lnTo>
                    <a:pt x="49058" y="286799"/>
                  </a:lnTo>
                  <a:lnTo>
                    <a:pt x="82957" y="313068"/>
                  </a:lnTo>
                  <a:lnTo>
                    <a:pt x="122970" y="330003"/>
                  </a:lnTo>
                  <a:lnTo>
                    <a:pt x="167499" y="336004"/>
                  </a:lnTo>
                  <a:lnTo>
                    <a:pt x="212028" y="330003"/>
                  </a:lnTo>
                  <a:lnTo>
                    <a:pt x="252042" y="313068"/>
                  </a:lnTo>
                  <a:lnTo>
                    <a:pt x="285943" y="286799"/>
                  </a:lnTo>
                  <a:lnTo>
                    <a:pt x="312134" y="252797"/>
                  </a:lnTo>
                  <a:lnTo>
                    <a:pt x="329020" y="212666"/>
                  </a:lnTo>
                  <a:lnTo>
                    <a:pt x="335004" y="168005"/>
                  </a:lnTo>
                  <a:lnTo>
                    <a:pt x="329020" y="123341"/>
                  </a:lnTo>
                  <a:lnTo>
                    <a:pt x="312134" y="83208"/>
                  </a:lnTo>
                  <a:lnTo>
                    <a:pt x="285943" y="49206"/>
                  </a:lnTo>
                  <a:lnTo>
                    <a:pt x="252042" y="22937"/>
                  </a:lnTo>
                  <a:lnTo>
                    <a:pt x="212028" y="6001"/>
                  </a:lnTo>
                  <a:lnTo>
                    <a:pt x="167499" y="0"/>
                  </a:lnTo>
                  <a:close/>
                </a:path>
              </a:pathLst>
            </a:custGeom>
            <a:solidFill>
              <a:srgbClr val="D2232A"/>
            </a:solidFill>
          </p:spPr>
          <p:txBody>
            <a:bodyPr wrap="square" lIns="0" tIns="0" rIns="0" bIns="0" rtlCol="0"/>
            <a:lstStyle/>
            <a:p>
              <a:endParaRPr/>
            </a:p>
          </p:txBody>
        </p:sp>
        <p:sp>
          <p:nvSpPr>
            <p:cNvPr id="9" name="object 11">
              <a:extLst>
                <a:ext uri="{FF2B5EF4-FFF2-40B4-BE49-F238E27FC236}">
                  <a16:creationId xmlns:a16="http://schemas.microsoft.com/office/drawing/2014/main" id="{13AAD44A-C8DC-46DE-84A3-89A834DB155A}"/>
                </a:ext>
              </a:extLst>
            </p:cNvPr>
            <p:cNvSpPr txBox="1"/>
            <p:nvPr/>
          </p:nvSpPr>
          <p:spPr>
            <a:xfrm>
              <a:off x="14770566" y="2365217"/>
              <a:ext cx="222885" cy="415498"/>
            </a:xfrm>
            <a:prstGeom prst="rect">
              <a:avLst/>
            </a:prstGeom>
          </p:spPr>
          <p:txBody>
            <a:bodyPr vert="horz" wrap="square" lIns="0" tIns="0" rIns="0" bIns="0" rtlCol="0">
              <a:spAutoFit/>
            </a:bodyPr>
            <a:lstStyle/>
            <a:p>
              <a:pPr marL="12700"/>
              <a:r>
                <a:rPr sz="2700" b="1" dirty="0">
                  <a:solidFill>
                    <a:srgbClr val="FFFFFF"/>
                  </a:solidFill>
                  <a:latin typeface="Segoe UI"/>
                  <a:cs typeface="Segoe UI"/>
                </a:rPr>
                <a:t>1</a:t>
              </a:r>
              <a:endParaRPr sz="2700" dirty="0">
                <a:latin typeface="Segoe UI"/>
                <a:cs typeface="Segoe UI"/>
              </a:endParaRPr>
            </a:p>
          </p:txBody>
        </p:sp>
      </p:grpSp>
      <p:grpSp>
        <p:nvGrpSpPr>
          <p:cNvPr id="13" name="Group 12">
            <a:extLst>
              <a:ext uri="{FF2B5EF4-FFF2-40B4-BE49-F238E27FC236}">
                <a16:creationId xmlns:a16="http://schemas.microsoft.com/office/drawing/2014/main" id="{0B07D9F8-3D68-4BE5-801C-5B021E09D50B}"/>
              </a:ext>
            </a:extLst>
          </p:cNvPr>
          <p:cNvGrpSpPr/>
          <p:nvPr/>
        </p:nvGrpSpPr>
        <p:grpSpPr>
          <a:xfrm>
            <a:off x="9806622" y="3163677"/>
            <a:ext cx="335280" cy="415498"/>
            <a:chOff x="14727626" y="2358564"/>
            <a:chExt cx="335280" cy="415498"/>
          </a:xfrm>
        </p:grpSpPr>
        <p:sp>
          <p:nvSpPr>
            <p:cNvPr id="14" name="object 10">
              <a:extLst>
                <a:ext uri="{FF2B5EF4-FFF2-40B4-BE49-F238E27FC236}">
                  <a16:creationId xmlns:a16="http://schemas.microsoft.com/office/drawing/2014/main" id="{7E07FB2A-6F64-4528-9267-CB0B13F6AD36}"/>
                </a:ext>
              </a:extLst>
            </p:cNvPr>
            <p:cNvSpPr/>
            <p:nvPr/>
          </p:nvSpPr>
          <p:spPr>
            <a:xfrm>
              <a:off x="14727626" y="2408527"/>
              <a:ext cx="335280" cy="336550"/>
            </a:xfrm>
            <a:custGeom>
              <a:avLst/>
              <a:gdLst/>
              <a:ahLst/>
              <a:cxnLst/>
              <a:rect l="l" t="t" r="r" b="b"/>
              <a:pathLst>
                <a:path w="335280" h="336550">
                  <a:moveTo>
                    <a:pt x="167499" y="0"/>
                  </a:moveTo>
                  <a:lnTo>
                    <a:pt x="122970" y="6001"/>
                  </a:lnTo>
                  <a:lnTo>
                    <a:pt x="82957" y="22937"/>
                  </a:lnTo>
                  <a:lnTo>
                    <a:pt x="49058" y="49206"/>
                  </a:lnTo>
                  <a:lnTo>
                    <a:pt x="22867" y="83208"/>
                  </a:lnTo>
                  <a:lnTo>
                    <a:pt x="5983" y="123341"/>
                  </a:lnTo>
                  <a:lnTo>
                    <a:pt x="0" y="168005"/>
                  </a:lnTo>
                  <a:lnTo>
                    <a:pt x="5983" y="212666"/>
                  </a:lnTo>
                  <a:lnTo>
                    <a:pt x="22867" y="252797"/>
                  </a:lnTo>
                  <a:lnTo>
                    <a:pt x="49058" y="286799"/>
                  </a:lnTo>
                  <a:lnTo>
                    <a:pt x="82957" y="313068"/>
                  </a:lnTo>
                  <a:lnTo>
                    <a:pt x="122970" y="330003"/>
                  </a:lnTo>
                  <a:lnTo>
                    <a:pt x="167499" y="336004"/>
                  </a:lnTo>
                  <a:lnTo>
                    <a:pt x="212028" y="330003"/>
                  </a:lnTo>
                  <a:lnTo>
                    <a:pt x="252042" y="313068"/>
                  </a:lnTo>
                  <a:lnTo>
                    <a:pt x="285943" y="286799"/>
                  </a:lnTo>
                  <a:lnTo>
                    <a:pt x="312134" y="252797"/>
                  </a:lnTo>
                  <a:lnTo>
                    <a:pt x="329020" y="212666"/>
                  </a:lnTo>
                  <a:lnTo>
                    <a:pt x="335004" y="168005"/>
                  </a:lnTo>
                  <a:lnTo>
                    <a:pt x="329020" y="123341"/>
                  </a:lnTo>
                  <a:lnTo>
                    <a:pt x="312134" y="83208"/>
                  </a:lnTo>
                  <a:lnTo>
                    <a:pt x="285943" y="49206"/>
                  </a:lnTo>
                  <a:lnTo>
                    <a:pt x="252042" y="22937"/>
                  </a:lnTo>
                  <a:lnTo>
                    <a:pt x="212028" y="6001"/>
                  </a:lnTo>
                  <a:lnTo>
                    <a:pt x="167499" y="0"/>
                  </a:lnTo>
                  <a:close/>
                </a:path>
              </a:pathLst>
            </a:custGeom>
            <a:solidFill>
              <a:srgbClr val="D2232A"/>
            </a:solidFill>
          </p:spPr>
          <p:txBody>
            <a:bodyPr wrap="square" lIns="0" tIns="0" rIns="0" bIns="0" rtlCol="0"/>
            <a:lstStyle/>
            <a:p>
              <a:endParaRPr/>
            </a:p>
          </p:txBody>
        </p:sp>
        <p:sp>
          <p:nvSpPr>
            <p:cNvPr id="15" name="object 11">
              <a:extLst>
                <a:ext uri="{FF2B5EF4-FFF2-40B4-BE49-F238E27FC236}">
                  <a16:creationId xmlns:a16="http://schemas.microsoft.com/office/drawing/2014/main" id="{48AB5782-8542-4A5F-8FE3-96DEF3A4EE2F}"/>
                </a:ext>
              </a:extLst>
            </p:cNvPr>
            <p:cNvSpPr txBox="1"/>
            <p:nvPr/>
          </p:nvSpPr>
          <p:spPr>
            <a:xfrm>
              <a:off x="14783720" y="2358564"/>
              <a:ext cx="222885" cy="415498"/>
            </a:xfrm>
            <a:prstGeom prst="rect">
              <a:avLst/>
            </a:prstGeom>
          </p:spPr>
          <p:txBody>
            <a:bodyPr vert="horz" wrap="square" lIns="0" tIns="0" rIns="0" bIns="0" rtlCol="0">
              <a:spAutoFit/>
            </a:bodyPr>
            <a:lstStyle/>
            <a:p>
              <a:pPr marL="12700"/>
              <a:r>
                <a:rPr lang="en-US" sz="2700" b="1" dirty="0">
                  <a:solidFill>
                    <a:srgbClr val="FFFFFF"/>
                  </a:solidFill>
                  <a:latin typeface="Segoe UI"/>
                  <a:cs typeface="Segoe UI"/>
                </a:rPr>
                <a:t>2</a:t>
              </a:r>
              <a:endParaRPr sz="2700" dirty="0">
                <a:latin typeface="Segoe UI"/>
                <a:cs typeface="Segoe UI"/>
              </a:endParaRPr>
            </a:p>
          </p:txBody>
        </p:sp>
      </p:grpSp>
      <p:grpSp>
        <p:nvGrpSpPr>
          <p:cNvPr id="16" name="Group 15">
            <a:extLst>
              <a:ext uri="{FF2B5EF4-FFF2-40B4-BE49-F238E27FC236}">
                <a16:creationId xmlns:a16="http://schemas.microsoft.com/office/drawing/2014/main" id="{C8BDA063-D51B-446A-9758-9E09331769B0}"/>
              </a:ext>
            </a:extLst>
          </p:cNvPr>
          <p:cNvGrpSpPr/>
          <p:nvPr/>
        </p:nvGrpSpPr>
        <p:grpSpPr>
          <a:xfrm>
            <a:off x="9992360" y="1738896"/>
            <a:ext cx="335280" cy="415498"/>
            <a:chOff x="14727626" y="2369053"/>
            <a:chExt cx="335280" cy="415498"/>
          </a:xfrm>
        </p:grpSpPr>
        <p:sp>
          <p:nvSpPr>
            <p:cNvPr id="17" name="object 10">
              <a:extLst>
                <a:ext uri="{FF2B5EF4-FFF2-40B4-BE49-F238E27FC236}">
                  <a16:creationId xmlns:a16="http://schemas.microsoft.com/office/drawing/2014/main" id="{E24EB86C-7BAB-4CB8-A38B-8B0B6953F58A}"/>
                </a:ext>
              </a:extLst>
            </p:cNvPr>
            <p:cNvSpPr/>
            <p:nvPr/>
          </p:nvSpPr>
          <p:spPr>
            <a:xfrm>
              <a:off x="14727626" y="2408527"/>
              <a:ext cx="335280" cy="336550"/>
            </a:xfrm>
            <a:custGeom>
              <a:avLst/>
              <a:gdLst/>
              <a:ahLst/>
              <a:cxnLst/>
              <a:rect l="l" t="t" r="r" b="b"/>
              <a:pathLst>
                <a:path w="335280" h="336550">
                  <a:moveTo>
                    <a:pt x="167499" y="0"/>
                  </a:moveTo>
                  <a:lnTo>
                    <a:pt x="122970" y="6001"/>
                  </a:lnTo>
                  <a:lnTo>
                    <a:pt x="82957" y="22937"/>
                  </a:lnTo>
                  <a:lnTo>
                    <a:pt x="49058" y="49206"/>
                  </a:lnTo>
                  <a:lnTo>
                    <a:pt x="22867" y="83208"/>
                  </a:lnTo>
                  <a:lnTo>
                    <a:pt x="5983" y="123341"/>
                  </a:lnTo>
                  <a:lnTo>
                    <a:pt x="0" y="168005"/>
                  </a:lnTo>
                  <a:lnTo>
                    <a:pt x="5983" y="212666"/>
                  </a:lnTo>
                  <a:lnTo>
                    <a:pt x="22867" y="252797"/>
                  </a:lnTo>
                  <a:lnTo>
                    <a:pt x="49058" y="286799"/>
                  </a:lnTo>
                  <a:lnTo>
                    <a:pt x="82957" y="313068"/>
                  </a:lnTo>
                  <a:lnTo>
                    <a:pt x="122970" y="330003"/>
                  </a:lnTo>
                  <a:lnTo>
                    <a:pt x="167499" y="336004"/>
                  </a:lnTo>
                  <a:lnTo>
                    <a:pt x="212028" y="330003"/>
                  </a:lnTo>
                  <a:lnTo>
                    <a:pt x="252042" y="313068"/>
                  </a:lnTo>
                  <a:lnTo>
                    <a:pt x="285943" y="286799"/>
                  </a:lnTo>
                  <a:lnTo>
                    <a:pt x="312134" y="252797"/>
                  </a:lnTo>
                  <a:lnTo>
                    <a:pt x="329020" y="212666"/>
                  </a:lnTo>
                  <a:lnTo>
                    <a:pt x="335004" y="168005"/>
                  </a:lnTo>
                  <a:lnTo>
                    <a:pt x="329020" y="123341"/>
                  </a:lnTo>
                  <a:lnTo>
                    <a:pt x="312134" y="83208"/>
                  </a:lnTo>
                  <a:lnTo>
                    <a:pt x="285943" y="49206"/>
                  </a:lnTo>
                  <a:lnTo>
                    <a:pt x="252042" y="22937"/>
                  </a:lnTo>
                  <a:lnTo>
                    <a:pt x="212028" y="6001"/>
                  </a:lnTo>
                  <a:lnTo>
                    <a:pt x="167499" y="0"/>
                  </a:lnTo>
                  <a:close/>
                </a:path>
              </a:pathLst>
            </a:custGeom>
            <a:solidFill>
              <a:srgbClr val="D2232A"/>
            </a:solidFill>
          </p:spPr>
          <p:txBody>
            <a:bodyPr wrap="square" lIns="0" tIns="0" rIns="0" bIns="0" rtlCol="0"/>
            <a:lstStyle/>
            <a:p>
              <a:endParaRPr/>
            </a:p>
          </p:txBody>
        </p:sp>
        <p:sp>
          <p:nvSpPr>
            <p:cNvPr id="18" name="object 11">
              <a:extLst>
                <a:ext uri="{FF2B5EF4-FFF2-40B4-BE49-F238E27FC236}">
                  <a16:creationId xmlns:a16="http://schemas.microsoft.com/office/drawing/2014/main" id="{E87E3A59-6745-4168-8EDE-BFEA0EDEC100}"/>
                </a:ext>
              </a:extLst>
            </p:cNvPr>
            <p:cNvSpPr txBox="1"/>
            <p:nvPr/>
          </p:nvSpPr>
          <p:spPr>
            <a:xfrm>
              <a:off x="14799381" y="2369053"/>
              <a:ext cx="222885" cy="415498"/>
            </a:xfrm>
            <a:prstGeom prst="rect">
              <a:avLst/>
            </a:prstGeom>
          </p:spPr>
          <p:txBody>
            <a:bodyPr vert="horz" wrap="square" lIns="0" tIns="0" rIns="0" bIns="0" rtlCol="0">
              <a:spAutoFit/>
            </a:bodyPr>
            <a:lstStyle/>
            <a:p>
              <a:pPr marL="12700"/>
              <a:r>
                <a:rPr lang="en-US" sz="2700" b="1" dirty="0">
                  <a:solidFill>
                    <a:srgbClr val="FFFFFF"/>
                  </a:solidFill>
                  <a:latin typeface="Segoe UI"/>
                  <a:cs typeface="Segoe UI"/>
                </a:rPr>
                <a:t>3</a:t>
              </a:r>
              <a:endParaRPr sz="2700" dirty="0">
                <a:latin typeface="Segoe UI"/>
                <a:cs typeface="Segoe UI"/>
              </a:endParaRPr>
            </a:p>
          </p:txBody>
        </p:sp>
      </p:grpSp>
      <p:sp>
        <p:nvSpPr>
          <p:cNvPr id="19" name="object 8">
            <a:extLst>
              <a:ext uri="{FF2B5EF4-FFF2-40B4-BE49-F238E27FC236}">
                <a16:creationId xmlns:a16="http://schemas.microsoft.com/office/drawing/2014/main" id="{AE510C5C-5D8D-497D-9731-DD51A2A00115}"/>
              </a:ext>
            </a:extLst>
          </p:cNvPr>
          <p:cNvSpPr txBox="1"/>
          <p:nvPr/>
        </p:nvSpPr>
        <p:spPr>
          <a:xfrm>
            <a:off x="7335137" y="5542529"/>
            <a:ext cx="290195" cy="700192"/>
          </a:xfrm>
          <a:prstGeom prst="rect">
            <a:avLst/>
          </a:prstGeom>
        </p:spPr>
        <p:txBody>
          <a:bodyPr vert="horz" wrap="square" lIns="0" tIns="0" rIns="0" bIns="0" rtlCol="0">
            <a:spAutoFit/>
          </a:bodyPr>
          <a:lstStyle/>
          <a:p>
            <a:pPr marL="12700"/>
            <a:r>
              <a:rPr sz="4550" b="1" spc="10" dirty="0">
                <a:solidFill>
                  <a:srgbClr val="D2232A"/>
                </a:solidFill>
                <a:latin typeface="Segoe UI"/>
                <a:cs typeface="Segoe UI"/>
              </a:rPr>
              <a:t>*</a:t>
            </a:r>
            <a:endParaRPr sz="4550" dirty="0">
              <a:latin typeface="Segoe UI"/>
              <a:cs typeface="Segoe UI"/>
            </a:endParaRPr>
          </a:p>
        </p:txBody>
      </p:sp>
      <p:sp>
        <p:nvSpPr>
          <p:cNvPr id="21" name="TextBox 20">
            <a:extLst>
              <a:ext uri="{FF2B5EF4-FFF2-40B4-BE49-F238E27FC236}">
                <a16:creationId xmlns:a16="http://schemas.microsoft.com/office/drawing/2014/main" id="{A0D1BA86-0C03-4B34-A288-C9FD4F3AC8F3}"/>
              </a:ext>
            </a:extLst>
          </p:cNvPr>
          <p:cNvSpPr txBox="1"/>
          <p:nvPr/>
        </p:nvSpPr>
        <p:spPr>
          <a:xfrm>
            <a:off x="2600517" y="3971926"/>
            <a:ext cx="4562283" cy="954107"/>
          </a:xfrm>
          <a:prstGeom prst="rect">
            <a:avLst/>
          </a:prstGeom>
          <a:noFill/>
        </p:spPr>
        <p:txBody>
          <a:bodyPr wrap="square" rtlCol="0">
            <a:spAutoFit/>
          </a:bodyPr>
          <a:lstStyle/>
          <a:p>
            <a:r>
              <a:rPr lang="en-US" sz="1400" b="1" dirty="0"/>
              <a:t>General Comments:</a:t>
            </a:r>
          </a:p>
          <a:p>
            <a:pPr marL="285750" indent="-285750">
              <a:buFont typeface="Arial" panose="020B0604020202020204" pitchFamily="34" charset="0"/>
              <a:buChar char="•"/>
            </a:pPr>
            <a:r>
              <a:rPr lang="en-US" sz="1400" dirty="0"/>
              <a:t>Please include bus lanes for the many buses that use this street (30N, 30S, 32, 33, 36, 38B, circulator)</a:t>
            </a:r>
          </a:p>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521387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2">
            <a:extLst>
              <a:ext uri="{FF2B5EF4-FFF2-40B4-BE49-F238E27FC236}">
                <a16:creationId xmlns:a16="http://schemas.microsoft.com/office/drawing/2014/main" id="{9DDCEE0F-7C32-44DC-93AA-D07A03B0DD9A}"/>
              </a:ext>
            </a:extLst>
          </p:cNvPr>
          <p:cNvSpPr/>
          <p:nvPr/>
        </p:nvSpPr>
        <p:spPr>
          <a:xfrm>
            <a:off x="621752" y="586507"/>
            <a:ext cx="10960648" cy="3336935"/>
          </a:xfrm>
          <a:prstGeom prst="rect">
            <a:avLst/>
          </a:prstGeom>
          <a:blipFill>
            <a:blip r:embed="rId2"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3" name="TextBox 32">
            <a:extLst>
              <a:ext uri="{FF2B5EF4-FFF2-40B4-BE49-F238E27FC236}">
                <a16:creationId xmlns:a16="http://schemas.microsoft.com/office/drawing/2014/main" id="{D06CF793-81BA-443E-B249-1AC4D7441131}"/>
              </a:ext>
            </a:extLst>
          </p:cNvPr>
          <p:cNvSpPr txBox="1"/>
          <p:nvPr/>
        </p:nvSpPr>
        <p:spPr>
          <a:xfrm>
            <a:off x="7327900" y="3977108"/>
            <a:ext cx="4714683" cy="1600438"/>
          </a:xfrm>
          <a:prstGeom prst="rect">
            <a:avLst/>
          </a:prstGeom>
          <a:noFill/>
        </p:spPr>
        <p:txBody>
          <a:bodyPr wrap="square" rtlCol="0">
            <a:spAutoFit/>
          </a:bodyPr>
          <a:lstStyle/>
          <a:p>
            <a:r>
              <a:rPr lang="en-US" sz="1400" b="1" dirty="0"/>
              <a:t>Location Specific Comments:</a:t>
            </a:r>
          </a:p>
          <a:p>
            <a:pPr marL="342900" indent="-342900">
              <a:buFont typeface="+mj-lt"/>
              <a:buAutoNum type="arabicPeriod"/>
            </a:pPr>
            <a:r>
              <a:rPr lang="en-US" sz="1400" dirty="0"/>
              <a:t>Include a crosswalk here (in addition to the other crosswalks shown).</a:t>
            </a:r>
          </a:p>
          <a:p>
            <a:pPr marL="342900" indent="-342900">
              <a:buFont typeface="+mj-lt"/>
              <a:buAutoNum type="arabicPeriod"/>
            </a:pPr>
            <a:r>
              <a:rPr lang="en-US" sz="1400" dirty="0"/>
              <a:t>We need to see an I Street two-way PBL connection here. Ask Commissioner </a:t>
            </a:r>
            <a:r>
              <a:rPr lang="en-US" sz="1400" dirty="0" err="1"/>
              <a:t>Harnet</a:t>
            </a:r>
            <a:r>
              <a:rPr lang="en-US" sz="1400" dirty="0"/>
              <a:t>.</a:t>
            </a:r>
          </a:p>
          <a:p>
            <a:endParaRPr lang="en-US" sz="1400" dirty="0"/>
          </a:p>
          <a:p>
            <a:r>
              <a:rPr lang="en-US" sz="1400" dirty="0"/>
              <a:t>        Indicates a requested bike box for left turning cyclists. </a:t>
            </a:r>
          </a:p>
        </p:txBody>
      </p:sp>
      <p:sp>
        <p:nvSpPr>
          <p:cNvPr id="4" name="Slide Number Placeholder 3">
            <a:extLst>
              <a:ext uri="{FF2B5EF4-FFF2-40B4-BE49-F238E27FC236}">
                <a16:creationId xmlns:a16="http://schemas.microsoft.com/office/drawing/2014/main" id="{83D2D50C-DE0D-45F9-947A-C8F66F44A8D5}"/>
              </a:ext>
            </a:extLst>
          </p:cNvPr>
          <p:cNvSpPr>
            <a:spLocks noGrp="1"/>
          </p:cNvSpPr>
          <p:nvPr>
            <p:ph type="sldNum" sz="quarter" idx="12"/>
          </p:nvPr>
        </p:nvSpPr>
        <p:spPr/>
        <p:txBody>
          <a:bodyPr/>
          <a:lstStyle/>
          <a:p>
            <a:fld id="{8C111126-4D1A-4478-B92A-23C078296B7A}" type="slidenum">
              <a:rPr lang="en-US" smtClean="0"/>
              <a:pPr/>
              <a:t>9</a:t>
            </a:fld>
            <a:endParaRPr lang="en-US" dirty="0"/>
          </a:p>
        </p:txBody>
      </p:sp>
      <p:sp>
        <p:nvSpPr>
          <p:cNvPr id="20" name="object 2">
            <a:extLst>
              <a:ext uri="{FF2B5EF4-FFF2-40B4-BE49-F238E27FC236}">
                <a16:creationId xmlns:a16="http://schemas.microsoft.com/office/drawing/2014/main" id="{F84E3A81-119F-47E2-AFCB-AB5FF862FBBF}"/>
              </a:ext>
            </a:extLst>
          </p:cNvPr>
          <p:cNvSpPr txBox="1"/>
          <p:nvPr/>
        </p:nvSpPr>
        <p:spPr>
          <a:xfrm>
            <a:off x="417386" y="204474"/>
            <a:ext cx="7329614" cy="307777"/>
          </a:xfrm>
          <a:prstGeom prst="rect">
            <a:avLst/>
          </a:prstGeom>
        </p:spPr>
        <p:txBody>
          <a:bodyPr vert="horz" wrap="square" lIns="0" tIns="0" rIns="0" bIns="0" rtlCol="0">
            <a:spAutoFit/>
          </a:bodyPr>
          <a:lstStyle/>
          <a:p>
            <a:pPr marL="12700"/>
            <a:r>
              <a:rPr lang="en-US" sz="2000" b="1" spc="-5" dirty="0">
                <a:solidFill>
                  <a:srgbClr val="CD2A2F"/>
                </a:solidFill>
                <a:cs typeface="Segoe UI" panose="020B0502040204020203" pitchFamily="34" charset="0"/>
              </a:rPr>
              <a:t>20</a:t>
            </a:r>
            <a:r>
              <a:rPr sz="2000" b="1" spc="-5" dirty="0">
                <a:solidFill>
                  <a:srgbClr val="CD2A2F"/>
                </a:solidFill>
                <a:cs typeface="Segoe UI" panose="020B0502040204020203" pitchFamily="34" charset="0"/>
              </a:rPr>
              <a:t>00</a:t>
            </a:r>
            <a:r>
              <a:rPr sz="2000" b="1" spc="-80" dirty="0">
                <a:solidFill>
                  <a:srgbClr val="CD2A2F"/>
                </a:solidFill>
                <a:cs typeface="Segoe UI" panose="020B0502040204020203" pitchFamily="34" charset="0"/>
              </a:rPr>
              <a:t> </a:t>
            </a:r>
            <a:r>
              <a:rPr sz="2000" b="1" spc="-10" dirty="0">
                <a:solidFill>
                  <a:srgbClr val="CD2A2F"/>
                </a:solidFill>
                <a:cs typeface="Segoe UI" panose="020B0502040204020203" pitchFamily="34" charset="0"/>
              </a:rPr>
              <a:t>Block</a:t>
            </a:r>
            <a:r>
              <a:rPr lang="en-US" sz="2000" b="1" spc="-10" dirty="0">
                <a:solidFill>
                  <a:srgbClr val="CD2A2F"/>
                </a:solidFill>
                <a:cs typeface="Segoe UI" panose="020B0502040204020203" pitchFamily="34" charset="0"/>
              </a:rPr>
              <a:t> Comments</a:t>
            </a:r>
            <a:endParaRPr sz="2000" dirty="0">
              <a:solidFill>
                <a:srgbClr val="CD2A2F"/>
              </a:solidFill>
              <a:cs typeface="Segoe UI" panose="020B0502040204020203" pitchFamily="34" charset="0"/>
            </a:endParaRPr>
          </a:p>
        </p:txBody>
      </p:sp>
      <p:sp>
        <p:nvSpPr>
          <p:cNvPr id="24" name="object 6">
            <a:extLst>
              <a:ext uri="{FF2B5EF4-FFF2-40B4-BE49-F238E27FC236}">
                <a16:creationId xmlns:a16="http://schemas.microsoft.com/office/drawing/2014/main" id="{E95E5334-CBAE-4287-A05B-21FB73963322}"/>
              </a:ext>
            </a:extLst>
          </p:cNvPr>
          <p:cNvSpPr txBox="1"/>
          <p:nvPr/>
        </p:nvSpPr>
        <p:spPr>
          <a:xfrm>
            <a:off x="7338695" y="5170580"/>
            <a:ext cx="290195" cy="700192"/>
          </a:xfrm>
          <a:prstGeom prst="rect">
            <a:avLst/>
          </a:prstGeom>
        </p:spPr>
        <p:txBody>
          <a:bodyPr vert="horz" wrap="square" lIns="0" tIns="0" rIns="0" bIns="0" rtlCol="0">
            <a:spAutoFit/>
          </a:bodyPr>
          <a:lstStyle/>
          <a:p>
            <a:pPr marL="12700"/>
            <a:r>
              <a:rPr sz="4550" b="1" spc="10" dirty="0">
                <a:solidFill>
                  <a:srgbClr val="D2232A"/>
                </a:solidFill>
                <a:latin typeface="Segoe UI"/>
                <a:cs typeface="Segoe UI"/>
              </a:rPr>
              <a:t>*</a:t>
            </a:r>
            <a:endParaRPr sz="4550" dirty="0">
              <a:latin typeface="Segoe UI"/>
              <a:cs typeface="Segoe UI"/>
            </a:endParaRPr>
          </a:p>
        </p:txBody>
      </p:sp>
      <p:sp>
        <p:nvSpPr>
          <p:cNvPr id="26" name="object 8">
            <a:extLst>
              <a:ext uri="{FF2B5EF4-FFF2-40B4-BE49-F238E27FC236}">
                <a16:creationId xmlns:a16="http://schemas.microsoft.com/office/drawing/2014/main" id="{E560EA62-266C-4532-90EA-11BB3A91A3D7}"/>
              </a:ext>
            </a:extLst>
          </p:cNvPr>
          <p:cNvSpPr txBox="1"/>
          <p:nvPr/>
        </p:nvSpPr>
        <p:spPr>
          <a:xfrm>
            <a:off x="8737600" y="1658372"/>
            <a:ext cx="290195" cy="700192"/>
          </a:xfrm>
          <a:prstGeom prst="rect">
            <a:avLst/>
          </a:prstGeom>
        </p:spPr>
        <p:txBody>
          <a:bodyPr vert="horz" wrap="square" lIns="0" tIns="0" rIns="0" bIns="0" rtlCol="0">
            <a:spAutoFit/>
          </a:bodyPr>
          <a:lstStyle/>
          <a:p>
            <a:pPr marL="12700"/>
            <a:r>
              <a:rPr sz="4550" b="1" spc="10" dirty="0">
                <a:solidFill>
                  <a:srgbClr val="D2232A"/>
                </a:solidFill>
                <a:latin typeface="Segoe UI"/>
                <a:cs typeface="Segoe UI"/>
              </a:rPr>
              <a:t>*</a:t>
            </a:r>
            <a:endParaRPr sz="4550" dirty="0">
              <a:latin typeface="Segoe UI"/>
              <a:cs typeface="Segoe UI"/>
            </a:endParaRPr>
          </a:p>
        </p:txBody>
      </p:sp>
      <p:grpSp>
        <p:nvGrpSpPr>
          <p:cNvPr id="32" name="Group 31">
            <a:extLst>
              <a:ext uri="{FF2B5EF4-FFF2-40B4-BE49-F238E27FC236}">
                <a16:creationId xmlns:a16="http://schemas.microsoft.com/office/drawing/2014/main" id="{7EDA7B42-1CFB-4F66-BEBC-7629E14F5323}"/>
              </a:ext>
            </a:extLst>
          </p:cNvPr>
          <p:cNvGrpSpPr/>
          <p:nvPr/>
        </p:nvGrpSpPr>
        <p:grpSpPr>
          <a:xfrm>
            <a:off x="9527824" y="1592970"/>
            <a:ext cx="335280" cy="415498"/>
            <a:chOff x="14727626" y="2358564"/>
            <a:chExt cx="335280" cy="415498"/>
          </a:xfrm>
        </p:grpSpPr>
        <p:sp>
          <p:nvSpPr>
            <p:cNvPr id="28" name="object 10">
              <a:extLst>
                <a:ext uri="{FF2B5EF4-FFF2-40B4-BE49-F238E27FC236}">
                  <a16:creationId xmlns:a16="http://schemas.microsoft.com/office/drawing/2014/main" id="{F9F9E125-FE13-4A3F-9543-EDD88E0ECC72}"/>
                </a:ext>
              </a:extLst>
            </p:cNvPr>
            <p:cNvSpPr/>
            <p:nvPr/>
          </p:nvSpPr>
          <p:spPr>
            <a:xfrm>
              <a:off x="14727626" y="2408527"/>
              <a:ext cx="335280" cy="336550"/>
            </a:xfrm>
            <a:custGeom>
              <a:avLst/>
              <a:gdLst/>
              <a:ahLst/>
              <a:cxnLst/>
              <a:rect l="l" t="t" r="r" b="b"/>
              <a:pathLst>
                <a:path w="335280" h="336550">
                  <a:moveTo>
                    <a:pt x="167499" y="0"/>
                  </a:moveTo>
                  <a:lnTo>
                    <a:pt x="122970" y="6001"/>
                  </a:lnTo>
                  <a:lnTo>
                    <a:pt x="82957" y="22937"/>
                  </a:lnTo>
                  <a:lnTo>
                    <a:pt x="49058" y="49206"/>
                  </a:lnTo>
                  <a:lnTo>
                    <a:pt x="22867" y="83208"/>
                  </a:lnTo>
                  <a:lnTo>
                    <a:pt x="5983" y="123341"/>
                  </a:lnTo>
                  <a:lnTo>
                    <a:pt x="0" y="168005"/>
                  </a:lnTo>
                  <a:lnTo>
                    <a:pt x="5983" y="212666"/>
                  </a:lnTo>
                  <a:lnTo>
                    <a:pt x="22867" y="252797"/>
                  </a:lnTo>
                  <a:lnTo>
                    <a:pt x="49058" y="286799"/>
                  </a:lnTo>
                  <a:lnTo>
                    <a:pt x="82957" y="313068"/>
                  </a:lnTo>
                  <a:lnTo>
                    <a:pt x="122970" y="330003"/>
                  </a:lnTo>
                  <a:lnTo>
                    <a:pt x="167499" y="336004"/>
                  </a:lnTo>
                  <a:lnTo>
                    <a:pt x="212028" y="330003"/>
                  </a:lnTo>
                  <a:lnTo>
                    <a:pt x="252042" y="313068"/>
                  </a:lnTo>
                  <a:lnTo>
                    <a:pt x="285943" y="286799"/>
                  </a:lnTo>
                  <a:lnTo>
                    <a:pt x="312134" y="252797"/>
                  </a:lnTo>
                  <a:lnTo>
                    <a:pt x="329020" y="212666"/>
                  </a:lnTo>
                  <a:lnTo>
                    <a:pt x="335004" y="168005"/>
                  </a:lnTo>
                  <a:lnTo>
                    <a:pt x="329020" y="123341"/>
                  </a:lnTo>
                  <a:lnTo>
                    <a:pt x="312134" y="83208"/>
                  </a:lnTo>
                  <a:lnTo>
                    <a:pt x="285943" y="49206"/>
                  </a:lnTo>
                  <a:lnTo>
                    <a:pt x="252042" y="22937"/>
                  </a:lnTo>
                  <a:lnTo>
                    <a:pt x="212028" y="6001"/>
                  </a:lnTo>
                  <a:lnTo>
                    <a:pt x="167499" y="0"/>
                  </a:lnTo>
                  <a:close/>
                </a:path>
              </a:pathLst>
            </a:custGeom>
            <a:solidFill>
              <a:srgbClr val="D2232A"/>
            </a:solidFill>
          </p:spPr>
          <p:txBody>
            <a:bodyPr wrap="square" lIns="0" tIns="0" rIns="0" bIns="0" rtlCol="0"/>
            <a:lstStyle/>
            <a:p>
              <a:endParaRPr/>
            </a:p>
          </p:txBody>
        </p:sp>
        <p:sp>
          <p:nvSpPr>
            <p:cNvPr id="29" name="object 11">
              <a:extLst>
                <a:ext uri="{FF2B5EF4-FFF2-40B4-BE49-F238E27FC236}">
                  <a16:creationId xmlns:a16="http://schemas.microsoft.com/office/drawing/2014/main" id="{DF544520-1297-4CDC-AA5E-E1EC3B3B76FE}"/>
                </a:ext>
              </a:extLst>
            </p:cNvPr>
            <p:cNvSpPr txBox="1"/>
            <p:nvPr/>
          </p:nvSpPr>
          <p:spPr>
            <a:xfrm>
              <a:off x="14783720" y="2358564"/>
              <a:ext cx="222885" cy="415498"/>
            </a:xfrm>
            <a:prstGeom prst="rect">
              <a:avLst/>
            </a:prstGeom>
          </p:spPr>
          <p:txBody>
            <a:bodyPr vert="horz" wrap="square" lIns="0" tIns="0" rIns="0" bIns="0" rtlCol="0">
              <a:spAutoFit/>
            </a:bodyPr>
            <a:lstStyle/>
            <a:p>
              <a:pPr marL="12700"/>
              <a:r>
                <a:rPr lang="en-US" sz="2700" b="1" dirty="0">
                  <a:solidFill>
                    <a:srgbClr val="FFFFFF"/>
                  </a:solidFill>
                  <a:latin typeface="Segoe UI"/>
                  <a:cs typeface="Segoe UI"/>
                </a:rPr>
                <a:t>2</a:t>
              </a:r>
              <a:endParaRPr sz="2700" dirty="0">
                <a:latin typeface="Segoe UI"/>
                <a:cs typeface="Segoe UI"/>
              </a:endParaRPr>
            </a:p>
          </p:txBody>
        </p:sp>
      </p:grpSp>
      <p:sp>
        <p:nvSpPr>
          <p:cNvPr id="31" name="TextBox 30">
            <a:extLst>
              <a:ext uri="{FF2B5EF4-FFF2-40B4-BE49-F238E27FC236}">
                <a16:creationId xmlns:a16="http://schemas.microsoft.com/office/drawing/2014/main" id="{85A5622A-11D3-4F00-837D-B8E44FC4C913}"/>
              </a:ext>
            </a:extLst>
          </p:cNvPr>
          <p:cNvSpPr txBox="1"/>
          <p:nvPr/>
        </p:nvSpPr>
        <p:spPr>
          <a:xfrm>
            <a:off x="2600517" y="3975100"/>
            <a:ext cx="4714683" cy="2462213"/>
          </a:xfrm>
          <a:prstGeom prst="rect">
            <a:avLst/>
          </a:prstGeom>
          <a:noFill/>
        </p:spPr>
        <p:txBody>
          <a:bodyPr wrap="square" rtlCol="0">
            <a:spAutoFit/>
          </a:bodyPr>
          <a:lstStyle/>
          <a:p>
            <a:r>
              <a:rPr lang="en-US" sz="1400" b="1" dirty="0"/>
              <a:t>General Comments:</a:t>
            </a:r>
          </a:p>
          <a:p>
            <a:pPr marL="285750" indent="-285750">
              <a:buFont typeface="Arial" panose="020B0604020202020204" pitchFamily="34" charset="0"/>
              <a:buChar char="•"/>
            </a:pPr>
            <a:r>
              <a:rPr lang="en-US" sz="1400" dirty="0"/>
              <a:t>Can we cul-de-sac I Street NW? </a:t>
            </a:r>
          </a:p>
          <a:p>
            <a:pPr marL="285750" indent="-285750">
              <a:buFont typeface="Arial" panose="020B0604020202020204" pitchFamily="34" charset="0"/>
              <a:buChar char="•"/>
            </a:pPr>
            <a:r>
              <a:rPr lang="en-US" sz="1400" dirty="0"/>
              <a:t>For bikes turning eastbound onto Penn Ave, include a place next to the crosswalk on the west side of the intersection where southbound cyclists can pull in and queue just west of 20</a:t>
            </a:r>
            <a:r>
              <a:rPr lang="en-US" sz="1400" baseline="30000" dirty="0"/>
              <a:t>th</a:t>
            </a:r>
            <a:r>
              <a:rPr lang="en-US" sz="1400" dirty="0"/>
              <a:t> Street NW. See </a:t>
            </a:r>
          </a:p>
          <a:p>
            <a:pPr marL="285750" indent="-285750">
              <a:buFont typeface="Arial" panose="020B0604020202020204" pitchFamily="34" charset="0"/>
              <a:buChar char="•"/>
            </a:pPr>
            <a:r>
              <a:rPr lang="en-US" sz="1400" dirty="0"/>
              <a:t>The two way cycle track on the south side of the  drawing is just a concept for getting northbound  cyclists west to reach I Street westbound. I think the ANC was discussing this.</a:t>
            </a:r>
          </a:p>
          <a:p>
            <a:pPr marL="285750" indent="-285750">
              <a:buFont typeface="Arial" panose="020B0604020202020204" pitchFamily="34" charset="0"/>
              <a:buChar char="•"/>
            </a:pPr>
            <a:endParaRPr lang="en-US" sz="1400" dirty="0"/>
          </a:p>
        </p:txBody>
      </p:sp>
      <p:sp>
        <p:nvSpPr>
          <p:cNvPr id="13" name="object 6">
            <a:extLst>
              <a:ext uri="{FF2B5EF4-FFF2-40B4-BE49-F238E27FC236}">
                <a16:creationId xmlns:a16="http://schemas.microsoft.com/office/drawing/2014/main" id="{AF217053-0C14-4C7A-B962-75462B0D486B}"/>
              </a:ext>
            </a:extLst>
          </p:cNvPr>
          <p:cNvSpPr txBox="1"/>
          <p:nvPr/>
        </p:nvSpPr>
        <p:spPr>
          <a:xfrm>
            <a:off x="5765800" y="4931215"/>
            <a:ext cx="290195" cy="700192"/>
          </a:xfrm>
          <a:prstGeom prst="rect">
            <a:avLst/>
          </a:prstGeom>
        </p:spPr>
        <p:txBody>
          <a:bodyPr vert="horz" wrap="square" lIns="0" tIns="0" rIns="0" bIns="0" rtlCol="0">
            <a:spAutoFit/>
          </a:bodyPr>
          <a:lstStyle/>
          <a:p>
            <a:pPr marL="12700"/>
            <a:r>
              <a:rPr sz="4550" b="1" spc="10" dirty="0">
                <a:solidFill>
                  <a:srgbClr val="D2232A"/>
                </a:solidFill>
                <a:latin typeface="Segoe UI"/>
                <a:cs typeface="Segoe UI"/>
              </a:rPr>
              <a:t>*</a:t>
            </a:r>
            <a:endParaRPr sz="4550" dirty="0">
              <a:latin typeface="Segoe UI"/>
              <a:cs typeface="Segoe UI"/>
            </a:endParaRPr>
          </a:p>
        </p:txBody>
      </p:sp>
      <p:sp>
        <p:nvSpPr>
          <p:cNvPr id="16" name="object 18">
            <a:extLst>
              <a:ext uri="{FF2B5EF4-FFF2-40B4-BE49-F238E27FC236}">
                <a16:creationId xmlns:a16="http://schemas.microsoft.com/office/drawing/2014/main" id="{C331123F-7261-4983-B446-8FCB25D1463E}"/>
              </a:ext>
            </a:extLst>
          </p:cNvPr>
          <p:cNvSpPr/>
          <p:nvPr/>
        </p:nvSpPr>
        <p:spPr>
          <a:xfrm>
            <a:off x="621752" y="4120782"/>
            <a:ext cx="1880932" cy="1701796"/>
          </a:xfrm>
          <a:prstGeom prst="rect">
            <a:avLst/>
          </a:prstGeom>
          <a:blipFill>
            <a:blip r:embed="rId3"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nvGrpSpPr>
          <p:cNvPr id="14" name="Group 13">
            <a:extLst>
              <a:ext uri="{FF2B5EF4-FFF2-40B4-BE49-F238E27FC236}">
                <a16:creationId xmlns:a16="http://schemas.microsoft.com/office/drawing/2014/main" id="{31D24AFC-F415-43DB-967D-32D0E1CFFFB4}"/>
              </a:ext>
            </a:extLst>
          </p:cNvPr>
          <p:cNvGrpSpPr/>
          <p:nvPr/>
        </p:nvGrpSpPr>
        <p:grpSpPr>
          <a:xfrm>
            <a:off x="4082193" y="2105405"/>
            <a:ext cx="335280" cy="415498"/>
            <a:chOff x="14727626" y="2358564"/>
            <a:chExt cx="335280" cy="415498"/>
          </a:xfrm>
        </p:grpSpPr>
        <p:sp>
          <p:nvSpPr>
            <p:cNvPr id="17" name="object 10">
              <a:extLst>
                <a:ext uri="{FF2B5EF4-FFF2-40B4-BE49-F238E27FC236}">
                  <a16:creationId xmlns:a16="http://schemas.microsoft.com/office/drawing/2014/main" id="{ECF2BD35-36D1-4931-BFB5-54C2D3571EB1}"/>
                </a:ext>
              </a:extLst>
            </p:cNvPr>
            <p:cNvSpPr/>
            <p:nvPr/>
          </p:nvSpPr>
          <p:spPr>
            <a:xfrm>
              <a:off x="14727626" y="2408527"/>
              <a:ext cx="335280" cy="336550"/>
            </a:xfrm>
            <a:custGeom>
              <a:avLst/>
              <a:gdLst/>
              <a:ahLst/>
              <a:cxnLst/>
              <a:rect l="l" t="t" r="r" b="b"/>
              <a:pathLst>
                <a:path w="335280" h="336550">
                  <a:moveTo>
                    <a:pt x="167499" y="0"/>
                  </a:moveTo>
                  <a:lnTo>
                    <a:pt x="122970" y="6001"/>
                  </a:lnTo>
                  <a:lnTo>
                    <a:pt x="82957" y="22937"/>
                  </a:lnTo>
                  <a:lnTo>
                    <a:pt x="49058" y="49206"/>
                  </a:lnTo>
                  <a:lnTo>
                    <a:pt x="22867" y="83208"/>
                  </a:lnTo>
                  <a:lnTo>
                    <a:pt x="5983" y="123341"/>
                  </a:lnTo>
                  <a:lnTo>
                    <a:pt x="0" y="168005"/>
                  </a:lnTo>
                  <a:lnTo>
                    <a:pt x="5983" y="212666"/>
                  </a:lnTo>
                  <a:lnTo>
                    <a:pt x="22867" y="252797"/>
                  </a:lnTo>
                  <a:lnTo>
                    <a:pt x="49058" y="286799"/>
                  </a:lnTo>
                  <a:lnTo>
                    <a:pt x="82957" y="313068"/>
                  </a:lnTo>
                  <a:lnTo>
                    <a:pt x="122970" y="330003"/>
                  </a:lnTo>
                  <a:lnTo>
                    <a:pt x="167499" y="336004"/>
                  </a:lnTo>
                  <a:lnTo>
                    <a:pt x="212028" y="330003"/>
                  </a:lnTo>
                  <a:lnTo>
                    <a:pt x="252042" y="313068"/>
                  </a:lnTo>
                  <a:lnTo>
                    <a:pt x="285943" y="286799"/>
                  </a:lnTo>
                  <a:lnTo>
                    <a:pt x="312134" y="252797"/>
                  </a:lnTo>
                  <a:lnTo>
                    <a:pt x="329020" y="212666"/>
                  </a:lnTo>
                  <a:lnTo>
                    <a:pt x="335004" y="168005"/>
                  </a:lnTo>
                  <a:lnTo>
                    <a:pt x="329020" y="123341"/>
                  </a:lnTo>
                  <a:lnTo>
                    <a:pt x="312134" y="83208"/>
                  </a:lnTo>
                  <a:lnTo>
                    <a:pt x="285943" y="49206"/>
                  </a:lnTo>
                  <a:lnTo>
                    <a:pt x="252042" y="22937"/>
                  </a:lnTo>
                  <a:lnTo>
                    <a:pt x="212028" y="6001"/>
                  </a:lnTo>
                  <a:lnTo>
                    <a:pt x="167499" y="0"/>
                  </a:lnTo>
                  <a:close/>
                </a:path>
              </a:pathLst>
            </a:custGeom>
            <a:solidFill>
              <a:srgbClr val="D2232A"/>
            </a:solidFill>
          </p:spPr>
          <p:txBody>
            <a:bodyPr wrap="square" lIns="0" tIns="0" rIns="0" bIns="0" rtlCol="0"/>
            <a:lstStyle/>
            <a:p>
              <a:endParaRPr/>
            </a:p>
          </p:txBody>
        </p:sp>
        <p:sp>
          <p:nvSpPr>
            <p:cNvPr id="18" name="object 11">
              <a:extLst>
                <a:ext uri="{FF2B5EF4-FFF2-40B4-BE49-F238E27FC236}">
                  <a16:creationId xmlns:a16="http://schemas.microsoft.com/office/drawing/2014/main" id="{AC626987-5994-4517-A55E-3D9708EB6D74}"/>
                </a:ext>
              </a:extLst>
            </p:cNvPr>
            <p:cNvSpPr txBox="1"/>
            <p:nvPr/>
          </p:nvSpPr>
          <p:spPr>
            <a:xfrm>
              <a:off x="14783720" y="2358564"/>
              <a:ext cx="222885" cy="415498"/>
            </a:xfrm>
            <a:prstGeom prst="rect">
              <a:avLst/>
            </a:prstGeom>
          </p:spPr>
          <p:txBody>
            <a:bodyPr vert="horz" wrap="square" lIns="0" tIns="0" rIns="0" bIns="0" rtlCol="0">
              <a:spAutoFit/>
            </a:bodyPr>
            <a:lstStyle/>
            <a:p>
              <a:pPr marL="12700"/>
              <a:r>
                <a:rPr lang="en-US" sz="2700" b="1" dirty="0">
                  <a:solidFill>
                    <a:srgbClr val="FFFFFF"/>
                  </a:solidFill>
                  <a:latin typeface="Segoe UI"/>
                  <a:cs typeface="Segoe UI"/>
                </a:rPr>
                <a:t>1</a:t>
              </a:r>
              <a:endParaRPr sz="2700" dirty="0">
                <a:latin typeface="Segoe UI"/>
                <a:cs typeface="Segoe UI"/>
              </a:endParaRPr>
            </a:p>
          </p:txBody>
        </p:sp>
      </p:grpSp>
    </p:spTree>
    <p:extLst>
      <p:ext uri="{BB962C8B-B14F-4D97-AF65-F5344CB8AC3E}">
        <p14:creationId xmlns:p14="http://schemas.microsoft.com/office/powerpoint/2010/main" val="1046994672"/>
      </p:ext>
    </p:extLst>
  </p:cSld>
  <p:clrMapOvr>
    <a:masterClrMapping/>
  </p:clrMapOvr>
</p:sld>
</file>

<file path=ppt/theme/theme1.xml><?xml version="1.0" encoding="utf-8"?>
<a:theme xmlns:a="http://schemas.openxmlformats.org/drawingml/2006/main" name="2015_DDOT_Presentation">
  <a:themeElements>
    <a:clrScheme name="DDOT">
      <a:dk1>
        <a:srgbClr val="181818"/>
      </a:dk1>
      <a:lt1>
        <a:srgbClr val="FFFFFF"/>
      </a:lt1>
      <a:dk2>
        <a:srgbClr val="293E6B"/>
      </a:dk2>
      <a:lt2>
        <a:srgbClr val="FFFFFF"/>
      </a:lt2>
      <a:accent1>
        <a:srgbClr val="293E6B"/>
      </a:accent1>
      <a:accent2>
        <a:srgbClr val="F32837"/>
      </a:accent2>
      <a:accent3>
        <a:srgbClr val="B3B3B3"/>
      </a:accent3>
      <a:accent4>
        <a:srgbClr val="96AAD6"/>
      </a:accent4>
      <a:accent5>
        <a:srgbClr val="F77D87"/>
      </a:accent5>
      <a:accent6>
        <a:srgbClr val="7F7F7F"/>
      </a:accent6>
      <a:hlink>
        <a:srgbClr val="F32837"/>
      </a:hlink>
      <a:folHlink>
        <a:srgbClr val="F3283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12518</TotalTime>
  <Words>2528</Words>
  <Application>Microsoft Macintosh PowerPoint</Application>
  <PresentationFormat>Widescreen</PresentationFormat>
  <Paragraphs>245</Paragraphs>
  <Slides>15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Segoe UI</vt:lpstr>
      <vt:lpstr>2015_DDOT_Presentation</vt:lpstr>
      <vt:lpstr>Pennsylvania Ave West Streetscape  Summary of June 27, 2019 Public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DC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ServUS</dc:creator>
  <cp:lastModifiedBy>Karyn Le Blanc</cp:lastModifiedBy>
  <cp:revision>785</cp:revision>
  <cp:lastPrinted>2019-06-26T17:02:14Z</cp:lastPrinted>
  <dcterms:created xsi:type="dcterms:W3CDTF">2015-04-02T18:55:19Z</dcterms:created>
  <dcterms:modified xsi:type="dcterms:W3CDTF">2019-07-26T12:10:04Z</dcterms:modified>
</cp:coreProperties>
</file>